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autoCompressPictures="0">
  <p:sldMasterIdLst>
    <p:sldMasterId id="2147483648" r:id="rId1"/>
  </p:sldMasterIdLst>
  <p:notesMasterIdLst>
    <p:notesMasterId r:id="rId26"/>
  </p:notesMasterIdLst>
  <p:handoutMasterIdLst>
    <p:handoutMasterId r:id="rId27"/>
  </p:handoutMasterIdLst>
  <p:sldIdLst>
    <p:sldId id="272" r:id="rId2"/>
    <p:sldId id="271" r:id="rId3"/>
    <p:sldId id="256" r:id="rId4"/>
    <p:sldId id="259" r:id="rId5"/>
    <p:sldId id="282" r:id="rId6"/>
    <p:sldId id="280" r:id="rId7"/>
    <p:sldId id="295" r:id="rId8"/>
    <p:sldId id="296" r:id="rId9"/>
    <p:sldId id="297" r:id="rId10"/>
    <p:sldId id="290" r:id="rId11"/>
    <p:sldId id="265" r:id="rId12"/>
    <p:sldId id="291" r:id="rId13"/>
    <p:sldId id="263" r:id="rId14"/>
    <p:sldId id="258" r:id="rId15"/>
    <p:sldId id="284" r:id="rId16"/>
    <p:sldId id="285" r:id="rId17"/>
    <p:sldId id="292" r:id="rId18"/>
    <p:sldId id="286" r:id="rId19"/>
    <p:sldId id="287" r:id="rId20"/>
    <p:sldId id="260" r:id="rId21"/>
    <p:sldId id="293" r:id="rId22"/>
    <p:sldId id="288" r:id="rId23"/>
    <p:sldId id="289" r:id="rId24"/>
    <p:sldId id="294" r:id="rId25"/>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9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9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9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9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9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9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9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9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9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914">
          <p15:clr>
            <a:srgbClr val="A4A3A4"/>
          </p15:clr>
        </p15:guide>
      </p15:sldGuideLst>
    </p:ext>
    <p:ext uri="{2D200454-40CA-4A62-9FC3-DE9A4176ACB9}">
      <p15:notesGuideLst xmlns:p15="http://schemas.microsoft.com/office/powerpoint/2012/main">
        <p15:guide id="1" orient="horz" pos="2880">
          <p15:clr>
            <a:srgbClr val="A4A3A4"/>
          </p15:clr>
        </p15:guide>
        <p15:guide id="2" pos="218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63"/>
    <p:restoredTop sz="88214"/>
  </p:normalViewPr>
  <p:slideViewPr>
    <p:cSldViewPr snapToGrid="0">
      <p:cViewPr varScale="1">
        <p:scale>
          <a:sx n="84" d="100"/>
          <a:sy n="84" d="100"/>
        </p:scale>
        <p:origin x="1632" y="176"/>
      </p:cViewPr>
      <p:guideLst>
        <p:guide orient="horz" pos="2160"/>
        <p:guide pos="2914"/>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3760" y="1672"/>
      </p:cViewPr>
      <p:guideLst>
        <p:guide orient="horz" pos="2880"/>
        <p:guide pos="218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atin typeface="Calibri" charset="0"/>
                <a:ea typeface="MS PGothic" panose="020B0600070205080204" pitchFamily="34" charset="-128"/>
              </a:defRPr>
            </a:lvl1pPr>
          </a:lstStyle>
          <a:p>
            <a:pPr>
              <a:defRPr/>
            </a:pPr>
            <a:endParaRPr lang="en-US" altLang="x-non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cs typeface="+mn-cs"/>
              </a:defRPr>
            </a:lvl1pPr>
          </a:lstStyle>
          <a:p>
            <a:pPr>
              <a:defRPr/>
            </a:pPr>
            <a:r>
              <a:rPr lang="en-US" altLang="x-none"/>
              <a:t>IE 5617</a:t>
            </a:r>
            <a:br>
              <a:rPr lang="en-US" altLang="x-none"/>
            </a:br>
            <a:r>
              <a:rPr lang="en-US" altLang="x-none"/>
              <a:t>Graduate Project </a:t>
            </a:r>
          </a:p>
        </p:txBody>
      </p:sp>
    </p:spTree>
    <p:extLst>
      <p:ext uri="{BB962C8B-B14F-4D97-AF65-F5344CB8AC3E}">
        <p14:creationId xmlns:p14="http://schemas.microsoft.com/office/powerpoint/2010/main" val="123450634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atin typeface="Calibri" charset="0"/>
                <a:ea typeface="MS PGothic" panose="020B0600070205080204" pitchFamily="34" charset="-128"/>
              </a:defRPr>
            </a:lvl1pPr>
          </a:lstStyle>
          <a:p>
            <a:pPr>
              <a:defRPr/>
            </a:pPr>
            <a:endParaRPr lang="en-US" altLang="x-non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charset="0"/>
                <a:ea typeface="MS PGothic" panose="020B0600070205080204" pitchFamily="34" charset="-128"/>
              </a:defRPr>
            </a:lvl1pPr>
          </a:lstStyle>
          <a:p>
            <a:pPr>
              <a:defRPr/>
            </a:pPr>
            <a:fld id="{262CCA37-0491-4F88-ACDB-605786798913}" type="slidenum">
              <a:rPr lang="en-US" altLang="x-none"/>
              <a:t>‹#›</a:t>
            </a:fld>
            <a:endParaRPr lang="en-US" altLang="x-none"/>
          </a:p>
        </p:txBody>
      </p:sp>
    </p:spTree>
    <p:extLst>
      <p:ext uri="{BB962C8B-B14F-4D97-AF65-F5344CB8AC3E}">
        <p14:creationId xmlns:p14="http://schemas.microsoft.com/office/powerpoint/2010/main" val="918470701"/>
      </p:ext>
    </p:extLst>
  </p:cSld>
  <p:clrMap bg1="lt1" tx1="dk1" bg2="lt2" tx2="dk2" accent1="accent1" accent2="accent2" accent3="accent3" accent4="accent4" accent5="accent5" accent6="accent6" hlink="hlink" folHlink="folHlink"/>
  <p:hf sldNum="0"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1D1C1D"/>
                </a:solidFill>
                <a:effectLst/>
                <a:latin typeface="Slack-Lato"/>
              </a:rPr>
              <a:t>Hello, everyone,</a:t>
            </a:r>
            <a:br>
              <a:rPr lang="en-US" altLang="zh-CN" dirty="0"/>
            </a:br>
            <a:r>
              <a:rPr lang="en-US" altLang="zh-CN" b="0" i="0" dirty="0">
                <a:solidFill>
                  <a:srgbClr val="1D1C1D"/>
                </a:solidFill>
                <a:effectLst/>
                <a:latin typeface="Slack-Lato"/>
              </a:rPr>
              <a:t>we are group 6 which is the last group for today’s presentation.</a:t>
            </a:r>
            <a:br>
              <a:rPr lang="en-US" altLang="zh-CN" dirty="0"/>
            </a:br>
            <a:r>
              <a:rPr lang="en-US" altLang="zh-CN" b="0" i="0" dirty="0">
                <a:solidFill>
                  <a:srgbClr val="1D1C1D"/>
                </a:solidFill>
                <a:effectLst/>
                <a:latin typeface="Slack-Lato"/>
              </a:rPr>
              <a:t>I am </a:t>
            </a:r>
            <a:r>
              <a:rPr lang="en-US" altLang="zh-CN" b="0" i="0" dirty="0" err="1">
                <a:solidFill>
                  <a:srgbClr val="1D1C1D"/>
                </a:solidFill>
                <a:effectLst/>
                <a:latin typeface="Slack-Lato"/>
              </a:rPr>
              <a:t>Sungmin</a:t>
            </a:r>
            <a:r>
              <a:rPr lang="en-US" altLang="zh-CN" b="0" i="0" dirty="0">
                <a:solidFill>
                  <a:srgbClr val="1D1C1D"/>
                </a:solidFill>
                <a:effectLst/>
                <a:latin typeface="Slack-Lato"/>
              </a:rPr>
              <a:t> Ko and I will be presenting our project</a:t>
            </a:r>
            <a:br>
              <a:rPr lang="en-US" altLang="zh-CN" dirty="0"/>
            </a:br>
            <a:r>
              <a:rPr lang="en-US" altLang="zh-CN" b="0" i="0" dirty="0">
                <a:solidFill>
                  <a:srgbClr val="1D1C1D"/>
                </a:solidFill>
                <a:effectLst/>
                <a:latin typeface="Slack-Lato"/>
              </a:rPr>
              <a:t>which is skincare product management system</a:t>
            </a:r>
            <a:br>
              <a:rPr lang="en-US" altLang="zh-CN" dirty="0"/>
            </a:br>
            <a:r>
              <a:rPr lang="en-US" altLang="zh-CN" b="0" i="0" dirty="0">
                <a:solidFill>
                  <a:srgbClr val="1D1C1D"/>
                </a:solidFill>
                <a:effectLst/>
                <a:latin typeface="Slack-Lato"/>
              </a:rPr>
              <a:t>along with my team members.</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After the final design of our ERD, we started the database implementation. In this section, I will introduce the SQL DDL Statement for implementing our database and some unique scripting that allowed our database to accomplish its purpose.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Tree>
    <p:extLst>
      <p:ext uri="{BB962C8B-B14F-4D97-AF65-F5344CB8AC3E}">
        <p14:creationId xmlns:p14="http://schemas.microsoft.com/office/powerpoint/2010/main" val="4219636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As shown in the ERD, our database consisted of 14 tables.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First, we use the DDL statement to create our own database and schemas.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Then, we use the DDL statement to create all tables for our database.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Also we identify the primary key and foreign key to build the relationship between our entities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Tree>
    <p:extLst>
      <p:ext uri="{BB962C8B-B14F-4D97-AF65-F5344CB8AC3E}">
        <p14:creationId xmlns:p14="http://schemas.microsoft.com/office/powerpoint/2010/main" val="2392921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We used computed columns based on some functions.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This function here will calculate the total amount of each order with the value of unit price and quantity in order items table.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Similarly, we also created a function to count the total number of reviews.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So based on those functions, we could derive some good insights into our database.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Tree>
    <p:extLst>
      <p:ext uri="{BB962C8B-B14F-4D97-AF65-F5344CB8AC3E}">
        <p14:creationId xmlns:p14="http://schemas.microsoft.com/office/powerpoint/2010/main" val="3906236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Similarly, we also created another function to count the total number of reviews.</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So based on those functions, we could derive some good insights into our database.</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Tree>
    <p:extLst>
      <p:ext uri="{BB962C8B-B14F-4D97-AF65-F5344CB8AC3E}">
        <p14:creationId xmlns:p14="http://schemas.microsoft.com/office/powerpoint/2010/main" val="2308725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The next technique we use is encryption. As you can see, there is some private information in our customer table such as phone numbers, and we don’t want that information to be misused by anyone. So we decided to use a simple symmetric key to encrypt customers’ phone numbers.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When we want to get the phone number, we need to use a key first to decrypt it.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In this way, we could protect customers from spam messages and telecom fraud.</a:t>
            </a:r>
          </a:p>
          <a:p>
            <a:pPr marL="0" marR="0" lvl="0" indent="0" algn="just" defTabSz="457200" rtl="0" eaLnBrk="0" fontAlgn="base" latinLnBrk="0" hangingPunct="0">
              <a:lnSpc>
                <a:spcPct val="100000"/>
              </a:lnSpc>
              <a:spcBef>
                <a:spcPct val="30000"/>
              </a:spcBef>
              <a:spcAft>
                <a:spcPct val="0"/>
              </a:spcAft>
              <a:buClrTx/>
              <a:buSzTx/>
              <a:buFontTx/>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Next, we will discuss the views we created for our reporting purposes.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endPar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endPar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Tree>
    <p:extLst>
      <p:ext uri="{BB962C8B-B14F-4D97-AF65-F5344CB8AC3E}">
        <p14:creationId xmlns:p14="http://schemas.microsoft.com/office/powerpoint/2010/main" val="2429734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Next, we will discuss the views we created for our reporting purposes.</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Tree>
    <p:extLst>
      <p:ext uri="{BB962C8B-B14F-4D97-AF65-F5344CB8AC3E}">
        <p14:creationId xmlns:p14="http://schemas.microsoft.com/office/powerpoint/2010/main" val="3306938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5DC94B9-1B18-4044-AF6D-C206E5997E99}" type="slidenum">
              <a:rPr kumimoji="1" lang="zh-CN" altLang="en-US" smtClean="0"/>
              <a:t>17</a:t>
            </a:fld>
            <a:endParaRPr kumimoji="1" lang="zh-CN" altLang="en-US"/>
          </a:p>
        </p:txBody>
      </p:sp>
    </p:spTree>
    <p:extLst>
      <p:ext uri="{BB962C8B-B14F-4D97-AF65-F5344CB8AC3E}">
        <p14:creationId xmlns:p14="http://schemas.microsoft.com/office/powerpoint/2010/main" val="1131508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5DC94B9-1B18-4044-AF6D-C206E5997E99}" type="slidenum">
              <a:rPr kumimoji="1" lang="zh-CN" altLang="en-US" smtClean="0"/>
              <a:t>18</a:t>
            </a:fld>
            <a:endParaRPr kumimoji="1" lang="zh-CN" altLang="en-US"/>
          </a:p>
        </p:txBody>
      </p:sp>
    </p:spTree>
    <p:extLst>
      <p:ext uri="{BB962C8B-B14F-4D97-AF65-F5344CB8AC3E}">
        <p14:creationId xmlns:p14="http://schemas.microsoft.com/office/powerpoint/2010/main" val="2681911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5DC94B9-1B18-4044-AF6D-C206E5997E99}" type="slidenum">
              <a:rPr kumimoji="1" lang="zh-CN" altLang="en-US" smtClean="0"/>
              <a:t>19</a:t>
            </a:fld>
            <a:endParaRPr kumimoji="1" lang="zh-CN" altLang="en-US"/>
          </a:p>
        </p:txBody>
      </p:sp>
    </p:spTree>
    <p:extLst>
      <p:ext uri="{BB962C8B-B14F-4D97-AF65-F5344CB8AC3E}">
        <p14:creationId xmlns:p14="http://schemas.microsoft.com/office/powerpoint/2010/main" val="88919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0000"/>
                </a:solidFill>
                <a:effectLst/>
                <a:latin typeface="Helvetica Neue" panose="02000503000000020004" pitchFamily="2" charset="0"/>
              </a:rPr>
              <a:t>We create unique, dynamic reports using tableau. </a:t>
            </a:r>
          </a:p>
          <a:p>
            <a:r>
              <a:rPr lang="en-US" altLang="zh-CN" dirty="0">
                <a:solidFill>
                  <a:srgbClr val="000000"/>
                </a:solidFill>
                <a:effectLst/>
                <a:latin typeface="Helvetica Neue" panose="02000503000000020004" pitchFamily="2" charset="0"/>
              </a:rPr>
              <a:t>This pie chart demonstrates the sale quantity of each category, obviously, we can find which one contributes the most. So the retailers can monitor product sales according to the chart. </a:t>
            </a:r>
          </a:p>
          <a:p>
            <a:r>
              <a:rPr lang="en-US" altLang="zh-CN" dirty="0">
                <a:solidFill>
                  <a:srgbClr val="000000"/>
                </a:solidFill>
                <a:effectLst/>
                <a:latin typeface="Helvetica Neue" panose="02000503000000020004" pitchFamily="2" charset="0"/>
              </a:rPr>
              <a:t>The right table shows the customer information, the retailers can dig for potential customers and provide them recommend service according to their gender, age, skin type etc. </a:t>
            </a:r>
          </a:p>
          <a:p>
            <a:r>
              <a:rPr lang="en-US" altLang="zh-CN" dirty="0">
                <a:solidFill>
                  <a:srgbClr val="000000"/>
                </a:solidFill>
                <a:effectLst/>
                <a:latin typeface="Helvetica Neue" panose="02000503000000020004" pitchFamily="2" charset="0"/>
              </a:rPr>
              <a:t>The map below illustrates the customer regional distribution, darker color refers to more customers. They can build more warehouses around the dark states to deploy products.</a:t>
            </a:r>
          </a:p>
          <a:p>
            <a:endParaRPr kumimoji="1" lang="zh-CN" altLang="en-US" dirty="0"/>
          </a:p>
        </p:txBody>
      </p:sp>
    </p:spTree>
    <p:extLst>
      <p:ext uri="{BB962C8B-B14F-4D97-AF65-F5344CB8AC3E}">
        <p14:creationId xmlns:p14="http://schemas.microsoft.com/office/powerpoint/2010/main" val="3193575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D1C1D"/>
                </a:solidFill>
                <a:effectLst/>
                <a:latin typeface="Slack-Lato"/>
              </a:rPr>
              <a:t>The following presentation is divided into five parts</a:t>
            </a:r>
            <a:br>
              <a:rPr lang="en-US" altLang="zh-CN" dirty="0"/>
            </a:br>
            <a:r>
              <a:rPr lang="en-US" altLang="zh-CN" b="0" i="0" dirty="0">
                <a:solidFill>
                  <a:srgbClr val="1D1C1D"/>
                </a:solidFill>
                <a:effectLst/>
                <a:latin typeface="Slack-Lato"/>
              </a:rPr>
              <a:t>namely Database design document, ERD, DDL Statement, view and visualization</a:t>
            </a:r>
            <a:endParaRPr kumimoji="1" lang="zh-CN" altLang="en-US" dirty="0"/>
          </a:p>
        </p:txBody>
      </p:sp>
    </p:spTree>
    <p:extLst>
      <p:ext uri="{BB962C8B-B14F-4D97-AF65-F5344CB8AC3E}">
        <p14:creationId xmlns:p14="http://schemas.microsoft.com/office/powerpoint/2010/main" val="359069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0000"/>
                </a:solidFill>
                <a:effectLst/>
                <a:latin typeface="Helvetica Neue" panose="02000503000000020004" pitchFamily="2" charset="0"/>
              </a:rPr>
              <a:t>The bar chart shows the customer reviews of each product of each category. It is a good way to monitor product quality. We can easily find the higher one and increase their supply. For the unwelcome one, we may remove them from shelves. </a:t>
            </a:r>
          </a:p>
          <a:p>
            <a:r>
              <a:rPr lang="en-US" altLang="zh-CN" dirty="0">
                <a:solidFill>
                  <a:srgbClr val="000000"/>
                </a:solidFill>
                <a:effectLst/>
                <a:latin typeface="Helvetica Neue" panose="02000503000000020004" pitchFamily="2" charset="0"/>
              </a:rPr>
              <a:t>Similarly, this bar chart shows the review rating of products in a specific category. We can find the highest-rated products of each subcategory and recommend them to customers according to their skin type.</a:t>
            </a:r>
          </a:p>
          <a:p>
            <a:endParaRPr kumimoji="1" lang="zh-CN" altLang="en-US" dirty="0"/>
          </a:p>
        </p:txBody>
      </p:sp>
    </p:spTree>
    <p:extLst>
      <p:ext uri="{BB962C8B-B14F-4D97-AF65-F5344CB8AC3E}">
        <p14:creationId xmlns:p14="http://schemas.microsoft.com/office/powerpoint/2010/main" val="4161544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4185511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1D1C1D"/>
                </a:solidFill>
                <a:effectLst/>
                <a:latin typeface="Slack-Lato"/>
              </a:rPr>
              <a:t>In view of the flourishing skincare </a:t>
            </a:r>
            <a:r>
              <a:rPr lang="en-US" altLang="zh-CN" b="0" i="0" dirty="0" err="1">
                <a:solidFill>
                  <a:srgbClr val="1D1C1D"/>
                </a:solidFill>
                <a:effectLst/>
                <a:latin typeface="Slack-Lato"/>
              </a:rPr>
              <a:t>market,targeting</a:t>
            </a:r>
            <a:r>
              <a:rPr lang="en-US" altLang="zh-CN" b="0" i="0" dirty="0">
                <a:solidFill>
                  <a:srgbClr val="1D1C1D"/>
                </a:solidFill>
                <a:effectLst/>
                <a:latin typeface="Slack-Lato"/>
              </a:rPr>
              <a:t> customers’ preferences accurately is of great importance in terms of maintaining a competitive </a:t>
            </a:r>
            <a:r>
              <a:rPr lang="en-US" altLang="zh-CN" b="0" i="0" dirty="0" err="1">
                <a:solidFill>
                  <a:srgbClr val="1D1C1D"/>
                </a:solidFill>
                <a:effectLst/>
                <a:latin typeface="Slack-Lato"/>
              </a:rPr>
              <a:t>edge.The</a:t>
            </a:r>
            <a:r>
              <a:rPr lang="en-US" altLang="zh-CN" b="0" i="0" dirty="0">
                <a:solidFill>
                  <a:srgbClr val="1D1C1D"/>
                </a:solidFill>
                <a:effectLst/>
                <a:latin typeface="Slack-Lato"/>
              </a:rPr>
              <a:t> purpose of the database is to maintain and integrate the data used to meet the needs of sales record management service, customer information management service, review management and other sub-services.</a:t>
            </a:r>
          </a:p>
          <a:p>
            <a:r>
              <a:rPr lang="en-US" altLang="zh-CN" b="0" i="0" dirty="0">
                <a:solidFill>
                  <a:srgbClr val="1D1C1D"/>
                </a:solidFill>
                <a:effectLst/>
                <a:latin typeface="Slack-Lato"/>
              </a:rPr>
              <a:t>The end users of the system are the retailers.</a:t>
            </a:r>
            <a:br>
              <a:rPr lang="en-US" altLang="zh-CN" dirty="0"/>
            </a:br>
            <a:r>
              <a:rPr lang="en-US" altLang="zh-CN" b="0" i="0" dirty="0">
                <a:solidFill>
                  <a:srgbClr val="1D1C1D"/>
                </a:solidFill>
                <a:effectLst/>
                <a:latin typeface="Slack-Lato"/>
              </a:rPr>
              <a:t>With this system, retailers could monitor product sales, dig for potential customers and provide recommend service to the customers.</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1D1C1D"/>
                </a:solidFill>
                <a:effectLst/>
                <a:latin typeface="Slack-Lato"/>
              </a:rPr>
              <a:t>These are the business problems which our database will help to address.</a:t>
            </a:r>
            <a:br>
              <a:rPr lang="en-US" altLang="zh-CN" dirty="0"/>
            </a:br>
            <a:r>
              <a:rPr lang="en-US" altLang="zh-CN" b="0" i="0" dirty="0">
                <a:solidFill>
                  <a:srgbClr val="1D1C1D"/>
                </a:solidFill>
                <a:effectLst/>
                <a:latin typeface="Slack-Lato"/>
              </a:rPr>
              <a:t>We would like to maintain customer’s information, order information, and product information.</a:t>
            </a:r>
            <a:br>
              <a:rPr lang="en-US" altLang="zh-CN" dirty="0"/>
            </a:br>
            <a:r>
              <a:rPr lang="en-US" altLang="zh-CN" b="0" i="0" dirty="0">
                <a:solidFill>
                  <a:srgbClr val="1D1C1D"/>
                </a:solidFill>
                <a:effectLst/>
                <a:latin typeface="Slack-Lato"/>
              </a:rPr>
              <a:t>and also we want to collect the data from each order such as customer’s reviews and volume of sales to evaluate the </a:t>
            </a:r>
            <a:r>
              <a:rPr lang="en-US" altLang="zh-CN" b="0" i="0" dirty="0" err="1">
                <a:solidFill>
                  <a:srgbClr val="1D1C1D"/>
                </a:solidFill>
                <a:effectLst/>
                <a:latin typeface="Slack-Lato"/>
              </a:rPr>
              <a:t>product.This</a:t>
            </a:r>
            <a:r>
              <a:rPr lang="en-US" altLang="zh-CN" b="0" i="0" dirty="0">
                <a:solidFill>
                  <a:srgbClr val="1D1C1D"/>
                </a:solidFill>
                <a:effectLst/>
                <a:latin typeface="Slack-Lato"/>
              </a:rPr>
              <a:t> will help to recommend suitable products based on customer’s personal information.</a:t>
            </a:r>
            <a:br>
              <a:rPr lang="en-US" altLang="zh-CN" dirty="0"/>
            </a:br>
            <a:r>
              <a:rPr lang="en-US" altLang="zh-CN" b="0" i="0" dirty="0">
                <a:solidFill>
                  <a:srgbClr val="1D1C1D"/>
                </a:solidFill>
                <a:effectLst/>
                <a:latin typeface="Slack-Lato"/>
              </a:rPr>
              <a:t>This system provides retailers with valuable statistics to forecast  customer’s demand and meet supplies.</a:t>
            </a:r>
            <a:br>
              <a:rPr lang="en-US" altLang="zh-CN" dirty="0"/>
            </a:br>
            <a:r>
              <a:rPr lang="en-US" altLang="zh-CN" b="0" i="0" dirty="0">
                <a:solidFill>
                  <a:srgbClr val="1D1C1D"/>
                </a:solidFill>
                <a:effectLst/>
                <a:latin typeface="Slack-Lato"/>
              </a:rPr>
              <a:t>also, this system provide customers with a number of benefits, including subscription service and discounting </a:t>
            </a:r>
            <a:r>
              <a:rPr lang="en-US" altLang="zh-CN" b="0" i="0" dirty="0" err="1">
                <a:solidFill>
                  <a:srgbClr val="1D1C1D"/>
                </a:solidFill>
                <a:effectLst/>
                <a:latin typeface="Slack-Lato"/>
              </a:rPr>
              <a:t>event.Now</a:t>
            </a:r>
            <a:r>
              <a:rPr lang="en-US" altLang="zh-CN" b="0" i="0" dirty="0">
                <a:solidFill>
                  <a:srgbClr val="1D1C1D"/>
                </a:solidFill>
                <a:effectLst/>
                <a:latin typeface="Slack-Lato"/>
              </a:rPr>
              <a:t>, my team member Qi Li will explain about the business rules.</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b="1"/>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6D6D6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7269BB5-6EAB-4753-B1DD-7FD817689FEB}" type="slidenum">
              <a:rPr lang="en-US" altLang="x-none"/>
              <a:t>‹#›</a:t>
            </a:fld>
            <a:endParaRPr lang="en-US" altLang="x-none">
              <a:solidFill>
                <a:srgbClr val="88A44D"/>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A8F87A5-43EC-480A-A3EF-7B71805DDE15}" type="slidenum">
              <a:rPr lang="en-US" altLang="x-none"/>
              <a:t>‹#›</a:t>
            </a:fld>
            <a:endParaRPr lang="en-US" altLang="x-non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ADFA337-3B53-4DD8-807A-EFDA6F68D8F3}" type="slidenum">
              <a:rPr lang="en-US" altLang="x-none"/>
              <a:t>‹#›</a:t>
            </a:fld>
            <a:endParaRPr lang="en-US" altLang="x-non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FBC90D9-F1F8-4541-9BCA-BB800019663C}" type="slidenum">
              <a:rPr lang="en-US" altLang="x-none"/>
              <a:t>‹#›</a:t>
            </a:fld>
            <a:endParaRPr lang="en-US" altLang="x-non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6D6D6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E0A8DBB-2342-467E-9B8C-17165440B64D}" type="slidenum">
              <a:rPr lang="en-US" altLang="x-none"/>
              <a:t>‹#›</a:t>
            </a:fld>
            <a:endParaRPr lang="en-US" altLang="x-non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B179E7C7-4E86-4A03-B17E-362E8C17F522}" type="slidenum">
              <a:rPr lang="en-US" altLang="x-none"/>
              <a:t>‹#›</a:t>
            </a:fld>
            <a:endParaRPr lang="en-US" altLang="x-non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C0C964E7-239F-4166-A7CB-1C5691FB3A0C}" type="slidenum">
              <a:rPr lang="en-US" altLang="x-none"/>
              <a:t>‹#›</a:t>
            </a:fld>
            <a:endParaRPr lang="en-US" altLang="x-non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1B76696B-D51D-4FC2-A87F-8F5956FD026D}" type="slidenum">
              <a:rPr lang="en-US" altLang="x-none"/>
              <a:t>‹#›</a:t>
            </a:fld>
            <a:endParaRPr lang="en-US" altLang="x-non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71A5E7D8-EA78-44FD-8E8D-A5712C6F70CB}" type="slidenum">
              <a:rPr lang="en-US" altLang="x-none"/>
              <a:t>‹#›</a:t>
            </a:fld>
            <a:endParaRPr lang="en-US" altLang="x-non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35100"/>
            <a:ext cx="3008313" cy="1162050"/>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597150"/>
            <a:ext cx="3008313" cy="352901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9979448F-7618-44A0-8E14-3F998C2C42ED}" type="slidenum">
              <a:rPr lang="en-US" altLang="x-none"/>
              <a:t>‹#›</a:t>
            </a:fld>
            <a:endParaRPr lang="en-US" altLang="x-none">
              <a:solidFill>
                <a:srgbClr val="88A44D"/>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0"/>
            </a:lvl1pPr>
          </a:lstStyle>
          <a:p>
            <a:r>
              <a:rPr lang="en-US"/>
              <a:t>Click to edit Master title style</a:t>
            </a:r>
          </a:p>
        </p:txBody>
      </p:sp>
      <p:sp>
        <p:nvSpPr>
          <p:cNvPr id="3" name="Picture Placeholder 2"/>
          <p:cNvSpPr>
            <a:spLocks noGrp="1"/>
          </p:cNvSpPr>
          <p:nvPr>
            <p:ph type="pic" idx="1"/>
          </p:nvPr>
        </p:nvSpPr>
        <p:spPr>
          <a:xfrm>
            <a:off x="1792288" y="1493297"/>
            <a:ext cx="5486400" cy="3234277"/>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09204B69-5E52-4854-B822-3005DC87C40D}" type="slidenum">
              <a:rPr lang="en-US" altLang="x-none"/>
              <a:t>‹#›</a:t>
            </a:fld>
            <a:endParaRPr lang="en-US" altLang="x-non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09800" y="274638"/>
            <a:ext cx="6477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1200">
                <a:solidFill>
                  <a:srgbClr val="6D6D6B"/>
                </a:solidFill>
                <a:latin typeface="Calibri" charset="0"/>
                <a:ea typeface="MS PGothic" panose="020B0600070205080204" pitchFamily="34" charset="-128"/>
              </a:defRPr>
            </a:lvl1pPr>
          </a:lstStyle>
          <a:p>
            <a:pPr>
              <a:defRPr/>
            </a:pPr>
            <a:fld id="{F9AE17D2-0039-4CB8-9C37-F4EEB46B9D21}" type="slidenum">
              <a:rPr lang="en-US" altLang="x-none"/>
              <a:t>‹#›</a:t>
            </a:fld>
            <a:endParaRPr lang="en-US" altLang="x-none"/>
          </a:p>
        </p:txBody>
      </p:sp>
      <p:sp>
        <p:nvSpPr>
          <p:cNvPr id="1032" name="TextBox 10"/>
          <p:cNvSpPr txBox="1">
            <a:spLocks noChangeArrowheads="1"/>
          </p:cNvSpPr>
          <p:nvPr/>
        </p:nvSpPr>
        <p:spPr bwMode="auto">
          <a:xfrm>
            <a:off x="457200" y="6361113"/>
            <a:ext cx="2859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ea typeface="MS PGothic" panose="020B0600070205080204" pitchFamily="34" charset="-128"/>
              </a:defRPr>
            </a:lvl1pPr>
            <a:lvl2pPr marL="742950" indent="-285750">
              <a:defRPr>
                <a:solidFill>
                  <a:schemeClr val="tx1"/>
                </a:solidFill>
                <a:latin typeface="Arial" panose="020B0604020202090204" pitchFamily="34" charset="0"/>
                <a:ea typeface="MS PGothic" panose="020B0600070205080204" pitchFamily="34" charset="-128"/>
              </a:defRPr>
            </a:lvl2pPr>
            <a:lvl3pPr marL="1143000" indent="-228600">
              <a:defRPr>
                <a:solidFill>
                  <a:schemeClr val="tx1"/>
                </a:solidFill>
                <a:latin typeface="Arial" panose="020B0604020202090204" pitchFamily="34" charset="0"/>
                <a:ea typeface="MS PGothic" panose="020B0600070205080204" pitchFamily="34" charset="-128"/>
              </a:defRPr>
            </a:lvl3pPr>
            <a:lvl4pPr marL="1600200" indent="-228600">
              <a:defRPr>
                <a:solidFill>
                  <a:schemeClr val="tx1"/>
                </a:solidFill>
                <a:latin typeface="Arial" panose="020B0604020202090204" pitchFamily="34" charset="0"/>
                <a:ea typeface="MS PGothic" panose="020B0600070205080204" pitchFamily="34" charset="-128"/>
              </a:defRPr>
            </a:lvl4pPr>
            <a:lvl5pPr marL="2057400" indent="-228600">
              <a:defRPr>
                <a:solidFill>
                  <a:schemeClr val="tx1"/>
                </a:solidFill>
                <a:latin typeface="Arial" panose="020B060402020209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9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9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9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90204" pitchFamily="34" charset="0"/>
                <a:ea typeface="MS PGothic" panose="020B0600070205080204" pitchFamily="34" charset="-128"/>
              </a:defRPr>
            </a:lvl9pPr>
          </a:lstStyle>
          <a:p>
            <a:pPr eaLnBrk="1" hangingPunct="1">
              <a:defRPr/>
            </a:pPr>
            <a:endParaRPr lang="en-US" altLang="en-US">
              <a:latin typeface="Calibri" charset="0"/>
            </a:endParaRPr>
          </a:p>
        </p:txBody>
      </p:sp>
      <p:pic>
        <p:nvPicPr>
          <p:cNvPr id="7" name="Picture 6" descr="Logo, company name&#10;&#10;Description automatically generated"/>
          <p:cNvPicPr>
            <a:picLocks noChangeAspect="1"/>
          </p:cNvPicPr>
          <p:nvPr userDrawn="1"/>
        </p:nvPicPr>
        <p:blipFill>
          <a:blip r:embed="rId13"/>
          <a:stretch>
            <a:fillRect/>
          </a:stretch>
        </p:blipFill>
        <p:spPr>
          <a:xfrm>
            <a:off x="357664" y="81598"/>
            <a:ext cx="1529080" cy="152908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p:titleStyle>
    <p:bodyStyle>
      <a:lvl1pPr marL="342900" indent="-342900" algn="l" defTabSz="457200" rtl="0" eaLnBrk="0" fontAlgn="base" hangingPunct="0">
        <a:spcBef>
          <a:spcPct val="20000"/>
        </a:spcBef>
        <a:spcAft>
          <a:spcPct val="0"/>
        </a:spcAft>
        <a:buFont typeface="Arial" panose="020B0604020202090204" pitchFamily="34" charset="0"/>
        <a:buChar char="•"/>
        <a:defRPr sz="3200" kern="1200">
          <a:solidFill>
            <a:schemeClr val="tx1"/>
          </a:solidFill>
          <a:latin typeface="Arial" panose="020B0604020202090204"/>
          <a:ea typeface="MS PGothic" panose="020B0600070205080204" pitchFamily="34" charset="-128"/>
          <a:cs typeface="Arial" panose="020B0604020202090204"/>
        </a:defRPr>
      </a:lvl1pPr>
      <a:lvl2pPr marL="742950" indent="-285750" algn="l" defTabSz="457200" rtl="0" eaLnBrk="0" fontAlgn="base" hangingPunct="0">
        <a:spcBef>
          <a:spcPct val="20000"/>
        </a:spcBef>
        <a:spcAft>
          <a:spcPct val="0"/>
        </a:spcAft>
        <a:buFont typeface="Arial" panose="020B0604020202090204" pitchFamily="34" charset="0"/>
        <a:buChar char="•"/>
        <a:defRPr sz="2800" kern="1200">
          <a:solidFill>
            <a:schemeClr val="tx1"/>
          </a:solidFill>
          <a:latin typeface="Arial" panose="020B0604020202090204"/>
          <a:ea typeface="MS PGothic" panose="020B0600070205080204" pitchFamily="34" charset="-128"/>
          <a:cs typeface="Arial" panose="020B0604020202090204"/>
        </a:defRPr>
      </a:lvl2pPr>
      <a:lvl3pPr marL="1143000" indent="-228600" algn="l" defTabSz="457200" rtl="0" eaLnBrk="0" fontAlgn="base" hangingPunct="0">
        <a:spcBef>
          <a:spcPct val="20000"/>
        </a:spcBef>
        <a:spcAft>
          <a:spcPct val="0"/>
        </a:spcAft>
        <a:buFont typeface="Lucida Grande" panose="020B0600040502020204" pitchFamily="4" charset="0"/>
        <a:buChar char="–"/>
        <a:defRPr sz="2400" kern="1200">
          <a:solidFill>
            <a:schemeClr val="tx1"/>
          </a:solidFill>
          <a:latin typeface="Arial" panose="020B0604020202090204"/>
          <a:ea typeface="MS PGothic" panose="020B0600070205080204" pitchFamily="34" charset="-128"/>
          <a:cs typeface="Arial" panose="020B0604020202090204"/>
        </a:defRPr>
      </a:lvl3pPr>
      <a:lvl4pPr marL="1600200" indent="-228600" algn="l" defTabSz="457200" rtl="0" eaLnBrk="0" fontAlgn="base" hangingPunct="0">
        <a:spcBef>
          <a:spcPct val="20000"/>
        </a:spcBef>
        <a:spcAft>
          <a:spcPct val="0"/>
        </a:spcAft>
        <a:buFont typeface="Arial" panose="020B0604020202090204" pitchFamily="34" charset="0"/>
        <a:buChar char="•"/>
        <a:defRPr sz="2000" kern="1200">
          <a:solidFill>
            <a:schemeClr val="tx1"/>
          </a:solidFill>
          <a:latin typeface="Arial" panose="020B0604020202090204"/>
          <a:ea typeface="MS PGothic" panose="020B0600070205080204" pitchFamily="34" charset="-128"/>
          <a:cs typeface="Arial" panose="020B0604020202090204"/>
        </a:defRPr>
      </a:lvl4pPr>
      <a:lvl5pPr marL="2057400" indent="-228600" algn="l" defTabSz="457200" rtl="0" eaLnBrk="0" fontAlgn="base" hangingPunct="0">
        <a:spcBef>
          <a:spcPct val="20000"/>
        </a:spcBef>
        <a:spcAft>
          <a:spcPct val="0"/>
        </a:spcAft>
        <a:buFont typeface="Arial" panose="020B0604020202090204" pitchFamily="34" charset="0"/>
        <a:buChar char="»"/>
        <a:defRPr sz="2000" kern="1200">
          <a:solidFill>
            <a:schemeClr val="tx1"/>
          </a:solidFill>
          <a:latin typeface="Arial" panose="020B0604020202090204"/>
          <a:ea typeface="MS PGothic" panose="020B0600070205080204" pitchFamily="34" charset="-128"/>
          <a:cs typeface="Arial" panose="020B0604020202090204"/>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31.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32.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33.png"/><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1.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桌子上放着许多物品&#10;&#10;低可信度描述已自动生成">
            <a:extLst>
              <a:ext uri="{FF2B5EF4-FFF2-40B4-BE49-F238E27FC236}">
                <a16:creationId xmlns:a16="http://schemas.microsoft.com/office/drawing/2014/main" id="{E58B6B11-37DE-BB32-7564-FD74714007C6}"/>
              </a:ext>
            </a:extLst>
          </p:cNvPr>
          <p:cNvPicPr>
            <a:picLocks noChangeAspect="1"/>
          </p:cNvPicPr>
          <p:nvPr/>
        </p:nvPicPr>
        <p:blipFill>
          <a:blip r:embed="rId3"/>
          <a:stretch>
            <a:fillRect/>
          </a:stretch>
        </p:blipFill>
        <p:spPr>
          <a:xfrm>
            <a:off x="-1249115" y="0"/>
            <a:ext cx="11642229" cy="6858000"/>
          </a:xfrm>
          <a:prstGeom prst="rect">
            <a:avLst/>
          </a:prstGeom>
        </p:spPr>
      </p:pic>
      <p:sp>
        <p:nvSpPr>
          <p:cNvPr id="2" name="Title 1"/>
          <p:cNvSpPr>
            <a:spLocks noGrp="1"/>
          </p:cNvSpPr>
          <p:nvPr>
            <p:ph type="ctrTitle"/>
          </p:nvPr>
        </p:nvSpPr>
        <p:spPr>
          <a:xfrm>
            <a:off x="685800" y="1891403"/>
            <a:ext cx="7772400" cy="1470025"/>
          </a:xfrm>
        </p:spPr>
        <p:txBody>
          <a:bodyPr/>
          <a:lstStyle/>
          <a:p>
            <a:r>
              <a:rPr lang="en-US" altLang="zh-CN" sz="4000" dirty="0">
                <a:solidFill>
                  <a:schemeClr val="bg1"/>
                </a:solidFill>
                <a:latin typeface="+mj-lt"/>
              </a:rPr>
              <a:t>Group</a:t>
            </a:r>
            <a:r>
              <a:rPr lang="zh-CN" altLang="en-US" sz="4000" dirty="0">
                <a:solidFill>
                  <a:schemeClr val="bg1"/>
                </a:solidFill>
                <a:latin typeface="+mj-lt"/>
              </a:rPr>
              <a:t> </a:t>
            </a:r>
            <a:r>
              <a:rPr lang="en-US" altLang="zh-CN" sz="4000" dirty="0">
                <a:solidFill>
                  <a:schemeClr val="bg1"/>
                </a:solidFill>
                <a:latin typeface="+mj-lt"/>
              </a:rPr>
              <a:t>6</a:t>
            </a:r>
            <a:br>
              <a:rPr lang="en-US" altLang="zh-CN" sz="4000" dirty="0">
                <a:solidFill>
                  <a:schemeClr val="bg1"/>
                </a:solidFill>
                <a:latin typeface="+mj-lt"/>
              </a:rPr>
            </a:br>
            <a:r>
              <a:rPr lang="en-US" altLang="zh-CN" b="1" dirty="0" err="1">
                <a:solidFill>
                  <a:schemeClr val="bg1"/>
                </a:solidFill>
                <a:effectLst/>
                <a:latin typeface="Times New Roman" panose="02020603050405020304" pitchFamily="18" charset="0"/>
                <a:ea typeface="Times New Roman" panose="02020603050405020304" pitchFamily="18" charset="0"/>
              </a:rPr>
              <a:t>SkinCare</a:t>
            </a:r>
            <a:r>
              <a:rPr lang="en-US" altLang="zh-CN" b="1" dirty="0">
                <a:solidFill>
                  <a:schemeClr val="bg1"/>
                </a:solidFill>
                <a:effectLst/>
                <a:latin typeface="Times New Roman" panose="02020603050405020304" pitchFamily="18" charset="0"/>
                <a:ea typeface="Times New Roman" panose="02020603050405020304" pitchFamily="18" charset="0"/>
              </a:rPr>
              <a:t> Products Database</a:t>
            </a:r>
            <a:r>
              <a:rPr lang="zh-CN" altLang="zh-CN" dirty="0">
                <a:solidFill>
                  <a:schemeClr val="bg1"/>
                </a:solidFill>
                <a:effectLst/>
              </a:rPr>
              <a:t> </a:t>
            </a:r>
            <a:endParaRPr lang="en-US" dirty="0">
              <a:solidFill>
                <a:schemeClr val="bg1"/>
              </a:solidFill>
              <a:latin typeface="+mj-lt"/>
            </a:endParaRPr>
          </a:p>
        </p:txBody>
      </p:sp>
      <p:sp>
        <p:nvSpPr>
          <p:cNvPr id="3" name="Subtitle 2"/>
          <p:cNvSpPr>
            <a:spLocks noGrp="1"/>
          </p:cNvSpPr>
          <p:nvPr>
            <p:ph type="subTitle" idx="1"/>
          </p:nvPr>
        </p:nvSpPr>
        <p:spPr>
          <a:xfrm>
            <a:off x="1028538" y="3861275"/>
            <a:ext cx="7086600" cy="451884"/>
          </a:xfrm>
        </p:spPr>
        <p:txBody>
          <a:bodyPr/>
          <a:lstStyle/>
          <a:p>
            <a:r>
              <a:rPr lang="en-US" altLang="zh-CN" sz="1800" b="1" dirty="0" err="1">
                <a:solidFill>
                  <a:schemeClr val="bg1">
                    <a:lumMod val="85000"/>
                  </a:schemeClr>
                </a:solidFill>
                <a:latin typeface="+mn-lt"/>
              </a:rPr>
              <a:t>Sungmin</a:t>
            </a:r>
            <a:r>
              <a:rPr lang="zh-CN" altLang="en-US" sz="1800" b="1" dirty="0">
                <a:solidFill>
                  <a:schemeClr val="bg1">
                    <a:lumMod val="85000"/>
                  </a:schemeClr>
                </a:solidFill>
                <a:latin typeface="+mn-lt"/>
              </a:rPr>
              <a:t> </a:t>
            </a:r>
            <a:r>
              <a:rPr lang="en-US" altLang="zh-CN" sz="1800" b="1" dirty="0">
                <a:solidFill>
                  <a:schemeClr val="bg1">
                    <a:lumMod val="85000"/>
                  </a:schemeClr>
                </a:solidFill>
                <a:latin typeface="+mn-lt"/>
              </a:rPr>
              <a:t>Ko, Qi</a:t>
            </a:r>
            <a:r>
              <a:rPr lang="zh-CN" altLang="en-US" sz="1800" b="1" dirty="0">
                <a:solidFill>
                  <a:schemeClr val="bg1">
                    <a:lumMod val="85000"/>
                  </a:schemeClr>
                </a:solidFill>
                <a:latin typeface="+mn-lt"/>
              </a:rPr>
              <a:t> </a:t>
            </a:r>
            <a:r>
              <a:rPr lang="en-US" altLang="zh-CN" sz="1800" b="1" dirty="0">
                <a:solidFill>
                  <a:schemeClr val="bg1">
                    <a:lumMod val="85000"/>
                  </a:schemeClr>
                </a:solidFill>
                <a:latin typeface="+mn-lt"/>
              </a:rPr>
              <a:t>Li, </a:t>
            </a:r>
            <a:r>
              <a:rPr lang="en-US" altLang="zh-CN" sz="1800" b="1" dirty="0" err="1">
                <a:solidFill>
                  <a:schemeClr val="bg1">
                    <a:lumMod val="85000"/>
                  </a:schemeClr>
                </a:solidFill>
                <a:latin typeface="+mn-lt"/>
              </a:rPr>
              <a:t>Siyu</a:t>
            </a:r>
            <a:r>
              <a:rPr lang="zh-CN" altLang="en-US" sz="1800" b="1" dirty="0">
                <a:solidFill>
                  <a:schemeClr val="bg1">
                    <a:lumMod val="85000"/>
                  </a:schemeClr>
                </a:solidFill>
                <a:latin typeface="+mn-lt"/>
              </a:rPr>
              <a:t> </a:t>
            </a:r>
            <a:r>
              <a:rPr lang="en-US" altLang="zh-CN" sz="1800" b="1" dirty="0">
                <a:solidFill>
                  <a:schemeClr val="bg1">
                    <a:lumMod val="85000"/>
                  </a:schemeClr>
                </a:solidFill>
                <a:latin typeface="+mn-lt"/>
              </a:rPr>
              <a:t>Liu,</a:t>
            </a:r>
            <a:r>
              <a:rPr lang="zh-CN" altLang="en-US" sz="1800" b="1" dirty="0">
                <a:solidFill>
                  <a:schemeClr val="bg1">
                    <a:lumMod val="85000"/>
                  </a:schemeClr>
                </a:solidFill>
                <a:latin typeface="+mn-lt"/>
              </a:rPr>
              <a:t> </a:t>
            </a:r>
            <a:r>
              <a:rPr lang="en-US" altLang="zh-CN" sz="1800" b="1" dirty="0" err="1">
                <a:solidFill>
                  <a:schemeClr val="bg1">
                    <a:lumMod val="85000"/>
                  </a:schemeClr>
                </a:solidFill>
                <a:latin typeface="+mn-lt"/>
              </a:rPr>
              <a:t>Yulin</a:t>
            </a:r>
            <a:r>
              <a:rPr lang="zh-CN" altLang="en-US" sz="1800" b="1" dirty="0">
                <a:solidFill>
                  <a:schemeClr val="bg1">
                    <a:lumMod val="85000"/>
                  </a:schemeClr>
                </a:solidFill>
                <a:latin typeface="+mn-lt"/>
              </a:rPr>
              <a:t> </a:t>
            </a:r>
            <a:r>
              <a:rPr lang="en-US" altLang="zh-CN" sz="1800" b="1" dirty="0">
                <a:solidFill>
                  <a:schemeClr val="bg1">
                    <a:lumMod val="85000"/>
                  </a:schemeClr>
                </a:solidFill>
                <a:latin typeface="+mn-lt"/>
              </a:rPr>
              <a:t>Hou,</a:t>
            </a:r>
            <a:r>
              <a:rPr lang="zh-CN" altLang="en-US" sz="1800" b="1" dirty="0">
                <a:solidFill>
                  <a:schemeClr val="bg1">
                    <a:lumMod val="85000"/>
                  </a:schemeClr>
                </a:solidFill>
                <a:latin typeface="+mn-lt"/>
              </a:rPr>
              <a:t> </a:t>
            </a:r>
            <a:r>
              <a:rPr lang="en-US" altLang="zh-CN" sz="1800" b="1" dirty="0" err="1">
                <a:solidFill>
                  <a:schemeClr val="bg1">
                    <a:lumMod val="85000"/>
                  </a:schemeClr>
                </a:solidFill>
                <a:latin typeface="+mn-lt"/>
              </a:rPr>
              <a:t>Xiaoyang</a:t>
            </a:r>
            <a:r>
              <a:rPr lang="zh-CN" altLang="en-US" sz="1800" b="1" dirty="0">
                <a:solidFill>
                  <a:schemeClr val="bg1">
                    <a:lumMod val="85000"/>
                  </a:schemeClr>
                </a:solidFill>
                <a:latin typeface="+mn-lt"/>
              </a:rPr>
              <a:t> </a:t>
            </a:r>
            <a:r>
              <a:rPr lang="en-US" altLang="zh-CN" sz="1800" b="1" dirty="0">
                <a:solidFill>
                  <a:schemeClr val="bg1">
                    <a:lumMod val="85000"/>
                  </a:schemeClr>
                </a:solidFill>
                <a:latin typeface="+mn-lt"/>
              </a:rPr>
              <a:t>Ye,</a:t>
            </a:r>
            <a:r>
              <a:rPr lang="zh-CN" altLang="en-US" sz="1800" b="1" dirty="0">
                <a:solidFill>
                  <a:schemeClr val="bg1">
                    <a:lumMod val="85000"/>
                  </a:schemeClr>
                </a:solidFill>
                <a:latin typeface="+mn-lt"/>
              </a:rPr>
              <a:t> </a:t>
            </a:r>
            <a:r>
              <a:rPr lang="en-US" altLang="zh-CN" sz="1800" b="1" dirty="0">
                <a:solidFill>
                  <a:schemeClr val="bg1">
                    <a:lumMod val="85000"/>
                  </a:schemeClr>
                </a:solidFill>
                <a:latin typeface="+mn-lt"/>
              </a:rPr>
              <a:t>Yuexin</a:t>
            </a:r>
            <a:r>
              <a:rPr lang="zh-CN" altLang="en-US" sz="1800" b="1" dirty="0">
                <a:solidFill>
                  <a:schemeClr val="bg1">
                    <a:lumMod val="85000"/>
                  </a:schemeClr>
                </a:solidFill>
                <a:latin typeface="+mn-lt"/>
              </a:rPr>
              <a:t> </a:t>
            </a:r>
            <a:r>
              <a:rPr lang="en-US" altLang="zh-CN" sz="1800" b="1" dirty="0">
                <a:solidFill>
                  <a:schemeClr val="bg1">
                    <a:lumMod val="85000"/>
                  </a:schemeClr>
                </a:solidFill>
                <a:latin typeface="+mn-lt"/>
              </a:rPr>
              <a:t>Ma</a:t>
            </a:r>
          </a:p>
        </p:txBody>
      </p:sp>
      <p:sp>
        <p:nvSpPr>
          <p:cNvPr id="4" name="灯片编号占位符 3">
            <a:extLst>
              <a:ext uri="{FF2B5EF4-FFF2-40B4-BE49-F238E27FC236}">
                <a16:creationId xmlns:a16="http://schemas.microsoft.com/office/drawing/2014/main" id="{97E7E5B3-30B0-A5F6-84F3-A3F096033D46}"/>
              </a:ext>
            </a:extLst>
          </p:cNvPr>
          <p:cNvSpPr>
            <a:spLocks noGrp="1"/>
          </p:cNvSpPr>
          <p:nvPr>
            <p:ph type="sldNum" sz="quarter" idx="12"/>
          </p:nvPr>
        </p:nvSpPr>
        <p:spPr/>
        <p:txBody>
          <a:bodyPr/>
          <a:lstStyle/>
          <a:p>
            <a:pPr>
              <a:defRPr/>
            </a:pPr>
            <a:fld id="{97269BB5-6EAB-4753-B1DD-7FD817689FEB}" type="slidenum">
              <a:rPr lang="en-US" altLang="x-none" smtClean="0"/>
              <a:t>0</a:t>
            </a:fld>
            <a:endParaRPr lang="en-US" altLang="x-none">
              <a:solidFill>
                <a:srgbClr val="88A44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52B02-2016-02BC-833E-A7A86EF07B5D}"/>
              </a:ext>
            </a:extLst>
          </p:cNvPr>
          <p:cNvSpPr>
            <a:spLocks noGrp="1"/>
          </p:cNvSpPr>
          <p:nvPr>
            <p:ph type="ctrTitle"/>
          </p:nvPr>
        </p:nvSpPr>
        <p:spPr>
          <a:xfrm>
            <a:off x="488196" y="1638300"/>
            <a:ext cx="7225904" cy="1790700"/>
          </a:xfrm>
        </p:spPr>
        <p:txBody>
          <a:bodyPr>
            <a:normAutofit/>
          </a:bodyPr>
          <a:lstStyle/>
          <a:p>
            <a:pPr algn="l"/>
            <a:r>
              <a:rPr kumimoji="1" lang="en-US" altLang="zh-CN" b="1" dirty="0"/>
              <a:t>02 </a:t>
            </a:r>
            <a:r>
              <a:rPr kumimoji="1" lang="en-US" altLang="zh-CN" dirty="0"/>
              <a:t>    </a:t>
            </a:r>
            <a:r>
              <a:rPr kumimoji="1" lang="en-US" altLang="zh-CN" b="1" dirty="0"/>
              <a:t>ERD Design</a:t>
            </a:r>
            <a:endParaRPr kumimoji="1" lang="zh-CN" altLang="en-US" b="1" dirty="0"/>
          </a:p>
        </p:txBody>
      </p:sp>
      <p:sp>
        <p:nvSpPr>
          <p:cNvPr id="3" name="副标题 2">
            <a:extLst>
              <a:ext uri="{FF2B5EF4-FFF2-40B4-BE49-F238E27FC236}">
                <a16:creationId xmlns:a16="http://schemas.microsoft.com/office/drawing/2014/main" id="{4F09283F-0D0A-52AA-3C2E-07CCFF3137BE}"/>
              </a:ext>
            </a:extLst>
          </p:cNvPr>
          <p:cNvSpPr>
            <a:spLocks noGrp="1"/>
          </p:cNvSpPr>
          <p:nvPr>
            <p:ph type="subTitle" idx="1"/>
          </p:nvPr>
        </p:nvSpPr>
        <p:spPr>
          <a:xfrm>
            <a:off x="488196" y="4124094"/>
            <a:ext cx="8485322" cy="990347"/>
          </a:xfrm>
        </p:spPr>
        <p:style>
          <a:lnRef idx="2">
            <a:schemeClr val="dk1"/>
          </a:lnRef>
          <a:fillRef idx="1">
            <a:schemeClr val="lt1"/>
          </a:fillRef>
          <a:effectRef idx="0">
            <a:schemeClr val="dk1"/>
          </a:effectRef>
          <a:fontRef idx="minor">
            <a:schemeClr val="dk1"/>
          </a:fontRef>
        </p:style>
        <p:txBody>
          <a:bodyPr/>
          <a:lstStyle/>
          <a:p>
            <a:pPr marL="257175" indent="-257175" algn="just">
              <a:buFont typeface="Arial" panose="020B0604020202020204" pitchFamily="34" charset="0"/>
              <a:buChar char="•"/>
            </a:pPr>
            <a:r>
              <a:rPr kumimoji="1" lang="en-US" altLang="zh-CN" sz="2800" dirty="0"/>
              <a:t>Give us a better look at the different relationships between the stored data in our database.</a:t>
            </a:r>
            <a:endParaRPr kumimoji="1" lang="zh-CN" altLang="en-US" sz="2800" dirty="0"/>
          </a:p>
        </p:txBody>
      </p:sp>
      <p:sp>
        <p:nvSpPr>
          <p:cNvPr id="4" name="灯片编号占位符 3">
            <a:extLst>
              <a:ext uri="{FF2B5EF4-FFF2-40B4-BE49-F238E27FC236}">
                <a16:creationId xmlns:a16="http://schemas.microsoft.com/office/drawing/2014/main" id="{A9A2D0CD-C76B-1F62-7C0E-C2B0C3259626}"/>
              </a:ext>
            </a:extLst>
          </p:cNvPr>
          <p:cNvSpPr>
            <a:spLocks noGrp="1"/>
          </p:cNvSpPr>
          <p:nvPr>
            <p:ph type="sldNum" sz="quarter" idx="12"/>
          </p:nvPr>
        </p:nvSpPr>
        <p:spPr/>
        <p:txBody>
          <a:bodyPr/>
          <a:lstStyle/>
          <a:p>
            <a:pPr>
              <a:defRPr/>
            </a:pPr>
            <a:fld id="{97269BB5-6EAB-4753-B1DD-7FD817689FEB}" type="slidenum">
              <a:rPr lang="en-US" altLang="x-none" smtClean="0"/>
              <a:t>9</a:t>
            </a:fld>
            <a:endParaRPr lang="en-US" altLang="x-none">
              <a:solidFill>
                <a:srgbClr val="88A44D"/>
              </a:solidFill>
            </a:endParaRPr>
          </a:p>
        </p:txBody>
      </p:sp>
    </p:spTree>
    <p:extLst>
      <p:ext uri="{BB962C8B-B14F-4D97-AF65-F5344CB8AC3E}">
        <p14:creationId xmlns:p14="http://schemas.microsoft.com/office/powerpoint/2010/main" val="2112351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80CDBDF2-4E05-4BEE-C39B-059557DFE5A1}"/>
              </a:ext>
            </a:extLst>
          </p:cNvPr>
          <p:cNvSpPr>
            <a:spLocks noGrp="1"/>
          </p:cNvSpPr>
          <p:nvPr/>
        </p:nvSpPr>
        <p:spPr bwMode="auto">
          <a:xfrm>
            <a:off x="108549" y="2055263"/>
            <a:ext cx="9035451" cy="52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Arial"/>
                <a:ea typeface="ＭＳ Ｐゴシック" pitchFamily="-105"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Arial"/>
                <a:ea typeface="ＭＳ Ｐゴシック" pitchFamily="-105" charset="-128"/>
                <a:cs typeface="Arial"/>
              </a:defRPr>
            </a:lvl2pPr>
            <a:lvl3pPr marL="1143000" indent="-228600" algn="l" defTabSz="457200" rtl="0" eaLnBrk="0" fontAlgn="base" hangingPunct="0">
              <a:spcBef>
                <a:spcPct val="20000"/>
              </a:spcBef>
              <a:spcAft>
                <a:spcPct val="0"/>
              </a:spcAft>
              <a:buFont typeface="Lucida Grande" pitchFamily="4" charset="0"/>
              <a:buChar char="–"/>
              <a:defRPr sz="2000" kern="1200">
                <a:solidFill>
                  <a:schemeClr val="tx1"/>
                </a:solidFill>
                <a:latin typeface="Arial"/>
                <a:ea typeface="ＭＳ Ｐゴシック" pitchFamily="-105" charset="-128"/>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800" kern="1200">
                <a:solidFill>
                  <a:schemeClr val="tx1"/>
                </a:solidFill>
                <a:latin typeface="Arial"/>
                <a:ea typeface="ＭＳ Ｐゴシック" pitchFamily="-105" charset="-128"/>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800" kern="1200">
                <a:solidFill>
                  <a:schemeClr val="tx1"/>
                </a:solidFill>
                <a:latin typeface="Arial"/>
                <a:ea typeface="ＭＳ Ｐゴシック" pitchFamily="-105" charset="-128"/>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457200" lvl="1" indent="0">
              <a:buNone/>
            </a:pPr>
            <a:endParaRPr lang="en-US" sz="1400" dirty="0">
              <a:ea typeface="ＭＳ Ｐゴシック"/>
            </a:endParaRPr>
          </a:p>
          <a:p>
            <a:pPr marL="514350" indent="-457200">
              <a:buAutoNum type="arabicParenR"/>
            </a:pPr>
            <a:endParaRPr lang="en-US" altLang="en-US" sz="2000" dirty="0">
              <a:ea typeface="ＭＳ Ｐゴシック"/>
            </a:endParaRPr>
          </a:p>
          <a:p>
            <a:pPr marL="57150" indent="0">
              <a:buNone/>
            </a:pPr>
            <a:endParaRPr lang="en-US" altLang="en-US" sz="2000" dirty="0">
              <a:ea typeface="ＭＳ Ｐゴシック"/>
            </a:endParaRPr>
          </a:p>
          <a:p>
            <a:pPr marL="57150" indent="0">
              <a:buNone/>
            </a:pPr>
            <a:endParaRPr lang="en-US" altLang="en-US" sz="2000" dirty="0">
              <a:ea typeface="ＭＳ Ｐゴシック"/>
            </a:endParaRPr>
          </a:p>
        </p:txBody>
      </p:sp>
      <p:sp>
        <p:nvSpPr>
          <p:cNvPr id="11" name="Title 3">
            <a:extLst>
              <a:ext uri="{FF2B5EF4-FFF2-40B4-BE49-F238E27FC236}">
                <a16:creationId xmlns:a16="http://schemas.microsoft.com/office/drawing/2014/main" id="{982EF478-31C3-CB58-94F7-E7260552998B}"/>
              </a:ext>
            </a:extLst>
          </p:cNvPr>
          <p:cNvSpPr>
            <a:spLocks noGrp="1"/>
          </p:cNvSpPr>
          <p:nvPr/>
        </p:nvSpPr>
        <p:spPr bwMode="auto">
          <a:xfrm>
            <a:off x="1689964" y="347985"/>
            <a:ext cx="65528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defTabSz="457200" rtl="0" eaLnBrk="0" fontAlgn="base" hangingPunct="0">
              <a:spcBef>
                <a:spcPct val="0"/>
              </a:spcBef>
              <a:spcAft>
                <a:spcPct val="0"/>
              </a:spcAft>
              <a:defRPr sz="3600" b="1" kern="1200">
                <a:solidFill>
                  <a:schemeClr val="tx1"/>
                </a:solidFill>
                <a:latin typeface="Arial"/>
                <a:ea typeface="ＭＳ Ｐゴシック" pitchFamily="-105" charset="-128"/>
                <a:cs typeface="Arial"/>
              </a:defRPr>
            </a:lvl1pPr>
            <a:lvl2pPr algn="r" defTabSz="457200" rtl="0" eaLnBrk="0" fontAlgn="base" hangingPunct="0">
              <a:spcBef>
                <a:spcPct val="0"/>
              </a:spcBef>
              <a:spcAft>
                <a:spcPct val="0"/>
              </a:spcAft>
              <a:defRPr sz="3600" b="1">
                <a:solidFill>
                  <a:schemeClr val="tx1"/>
                </a:solidFill>
                <a:latin typeface="Arial" pitchFamily="-105" charset="0"/>
                <a:ea typeface="ＭＳ Ｐゴシック" pitchFamily="-105" charset="-128"/>
                <a:cs typeface="Arial" panose="020B0604020202020204" pitchFamily="34" charset="0"/>
              </a:defRPr>
            </a:lvl2pPr>
            <a:lvl3pPr algn="r" defTabSz="457200" rtl="0" eaLnBrk="0" fontAlgn="base" hangingPunct="0">
              <a:spcBef>
                <a:spcPct val="0"/>
              </a:spcBef>
              <a:spcAft>
                <a:spcPct val="0"/>
              </a:spcAft>
              <a:defRPr sz="3600" b="1">
                <a:solidFill>
                  <a:schemeClr val="tx1"/>
                </a:solidFill>
                <a:latin typeface="Arial" pitchFamily="-105" charset="0"/>
                <a:ea typeface="ＭＳ Ｐゴシック" pitchFamily="-105" charset="-128"/>
                <a:cs typeface="Arial" panose="020B0604020202020204" pitchFamily="34" charset="0"/>
              </a:defRPr>
            </a:lvl3pPr>
            <a:lvl4pPr algn="r" defTabSz="457200" rtl="0" eaLnBrk="0" fontAlgn="base" hangingPunct="0">
              <a:spcBef>
                <a:spcPct val="0"/>
              </a:spcBef>
              <a:spcAft>
                <a:spcPct val="0"/>
              </a:spcAft>
              <a:defRPr sz="3600" b="1">
                <a:solidFill>
                  <a:schemeClr val="tx1"/>
                </a:solidFill>
                <a:latin typeface="Arial" pitchFamily="-105" charset="0"/>
                <a:ea typeface="ＭＳ Ｐゴシック" pitchFamily="-105" charset="-128"/>
                <a:cs typeface="Arial" panose="020B0604020202020204" pitchFamily="34" charset="0"/>
              </a:defRPr>
            </a:lvl4pPr>
            <a:lvl5pPr algn="r" defTabSz="457200" rtl="0" eaLnBrk="0" fontAlgn="base" hangingPunct="0">
              <a:spcBef>
                <a:spcPct val="0"/>
              </a:spcBef>
              <a:spcAft>
                <a:spcPct val="0"/>
              </a:spcAft>
              <a:defRPr sz="3600" b="1">
                <a:solidFill>
                  <a:schemeClr val="tx1"/>
                </a:solidFill>
                <a:latin typeface="Arial" pitchFamily="-105" charset="0"/>
                <a:ea typeface="ＭＳ Ｐゴシック" pitchFamily="-105" charset="-128"/>
                <a:cs typeface="Arial" panose="020B0604020202020204" pitchFamily="34" charset="0"/>
              </a:defRPr>
            </a:lvl5pPr>
            <a:lvl6pPr marL="457200" algn="r" defTabSz="457200" rtl="0" fontAlgn="base">
              <a:spcBef>
                <a:spcPct val="0"/>
              </a:spcBef>
              <a:spcAft>
                <a:spcPct val="0"/>
              </a:spcAft>
              <a:defRPr sz="3600" b="1">
                <a:solidFill>
                  <a:schemeClr val="tx1"/>
                </a:solidFill>
                <a:latin typeface="Arial" pitchFamily="-105" charset="0"/>
                <a:ea typeface="ＭＳ Ｐゴシック" pitchFamily="-105" charset="-128"/>
              </a:defRPr>
            </a:lvl6pPr>
            <a:lvl7pPr marL="914400" algn="r" defTabSz="457200" rtl="0" fontAlgn="base">
              <a:spcBef>
                <a:spcPct val="0"/>
              </a:spcBef>
              <a:spcAft>
                <a:spcPct val="0"/>
              </a:spcAft>
              <a:defRPr sz="3600" b="1">
                <a:solidFill>
                  <a:schemeClr val="tx1"/>
                </a:solidFill>
                <a:latin typeface="Arial" pitchFamily="-105" charset="0"/>
                <a:ea typeface="ＭＳ Ｐゴシック" pitchFamily="-105" charset="-128"/>
              </a:defRPr>
            </a:lvl7pPr>
            <a:lvl8pPr marL="1371600" algn="r" defTabSz="457200" rtl="0" fontAlgn="base">
              <a:spcBef>
                <a:spcPct val="0"/>
              </a:spcBef>
              <a:spcAft>
                <a:spcPct val="0"/>
              </a:spcAft>
              <a:defRPr sz="3600" b="1">
                <a:solidFill>
                  <a:schemeClr val="tx1"/>
                </a:solidFill>
                <a:latin typeface="Arial" pitchFamily="-105" charset="0"/>
                <a:ea typeface="ＭＳ Ｐゴシック" pitchFamily="-105" charset="-128"/>
              </a:defRPr>
            </a:lvl8pPr>
            <a:lvl9pPr marL="1828800" algn="r" defTabSz="457200" rtl="0" fontAlgn="base">
              <a:spcBef>
                <a:spcPct val="0"/>
              </a:spcBef>
              <a:spcAft>
                <a:spcPct val="0"/>
              </a:spcAft>
              <a:defRPr sz="3600" b="1">
                <a:solidFill>
                  <a:schemeClr val="tx1"/>
                </a:solidFill>
                <a:latin typeface="Arial" pitchFamily="-105" charset="0"/>
                <a:ea typeface="ＭＳ Ｐゴシック" pitchFamily="-105" charset="-128"/>
              </a:defRPr>
            </a:lvl9pPr>
          </a:lstStyle>
          <a:p>
            <a:pPr eaLnBrk="1" hangingPunct="1"/>
            <a:r>
              <a:rPr lang="en-US" altLang="zh-CN" dirty="0">
                <a:ea typeface="ＭＳ Ｐゴシック"/>
              </a:rPr>
              <a:t>ERD</a:t>
            </a:r>
          </a:p>
        </p:txBody>
      </p:sp>
      <p:pic>
        <p:nvPicPr>
          <p:cNvPr id="2" name="图片 1" descr="123">
            <a:extLst>
              <a:ext uri="{FF2B5EF4-FFF2-40B4-BE49-F238E27FC236}">
                <a16:creationId xmlns:a16="http://schemas.microsoft.com/office/drawing/2014/main" id="{D5D8F55D-96AC-A30E-2125-C2A96897E56B}"/>
              </a:ext>
            </a:extLst>
          </p:cNvPr>
          <p:cNvPicPr>
            <a:picLocks noChangeAspect="1"/>
          </p:cNvPicPr>
          <p:nvPr/>
        </p:nvPicPr>
        <p:blipFill>
          <a:blip r:embed="rId2"/>
          <a:stretch>
            <a:fillRect/>
          </a:stretch>
        </p:blipFill>
        <p:spPr>
          <a:xfrm>
            <a:off x="304800" y="1384722"/>
            <a:ext cx="8415865" cy="5527013"/>
          </a:xfrm>
          <a:prstGeom prst="rect">
            <a:avLst/>
          </a:prstGeom>
        </p:spPr>
      </p:pic>
    </p:spTree>
    <p:extLst>
      <p:ext uri="{BB962C8B-B14F-4D97-AF65-F5344CB8AC3E}">
        <p14:creationId xmlns:p14="http://schemas.microsoft.com/office/powerpoint/2010/main" val="3794552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52B02-2016-02BC-833E-A7A86EF07B5D}"/>
              </a:ext>
            </a:extLst>
          </p:cNvPr>
          <p:cNvSpPr>
            <a:spLocks noGrp="1"/>
          </p:cNvSpPr>
          <p:nvPr>
            <p:ph type="ctrTitle"/>
          </p:nvPr>
        </p:nvSpPr>
        <p:spPr>
          <a:xfrm>
            <a:off x="639366" y="1731087"/>
            <a:ext cx="7225904" cy="1790700"/>
          </a:xfrm>
        </p:spPr>
        <p:txBody>
          <a:bodyPr>
            <a:normAutofit/>
          </a:bodyPr>
          <a:lstStyle/>
          <a:p>
            <a:pPr algn="l"/>
            <a:r>
              <a:rPr kumimoji="1" lang="en-US" altLang="zh-CN" b="1" dirty="0"/>
              <a:t>03 </a:t>
            </a:r>
            <a:br>
              <a:rPr kumimoji="1" lang="en-US" altLang="zh-CN" b="1" dirty="0"/>
            </a:br>
            <a:r>
              <a:rPr kumimoji="1" lang="en-US" altLang="zh-CN" b="1" dirty="0"/>
              <a:t>The SQL DDL Statements for implementing our Database</a:t>
            </a:r>
            <a:endParaRPr kumimoji="1" lang="zh-CN" altLang="en-US" b="1" dirty="0"/>
          </a:p>
        </p:txBody>
      </p:sp>
      <p:sp>
        <p:nvSpPr>
          <p:cNvPr id="3" name="副标题 2">
            <a:extLst>
              <a:ext uri="{FF2B5EF4-FFF2-40B4-BE49-F238E27FC236}">
                <a16:creationId xmlns:a16="http://schemas.microsoft.com/office/drawing/2014/main" id="{4F09283F-0D0A-52AA-3C2E-07CCFF3137BE}"/>
              </a:ext>
            </a:extLst>
          </p:cNvPr>
          <p:cNvSpPr>
            <a:spLocks noGrp="1"/>
          </p:cNvSpPr>
          <p:nvPr>
            <p:ph type="subTitle" idx="1"/>
          </p:nvPr>
        </p:nvSpPr>
        <p:spPr>
          <a:xfrm>
            <a:off x="639366" y="4231563"/>
            <a:ext cx="8353586" cy="1006864"/>
          </a:xfrm>
        </p:spPr>
        <p:style>
          <a:lnRef idx="2">
            <a:schemeClr val="dk1"/>
          </a:lnRef>
          <a:fillRef idx="1">
            <a:schemeClr val="lt1"/>
          </a:fillRef>
          <a:effectRef idx="0">
            <a:schemeClr val="dk1"/>
          </a:effectRef>
          <a:fontRef idx="minor">
            <a:schemeClr val="dk1"/>
          </a:fontRef>
        </p:style>
        <p:txBody>
          <a:bodyPr/>
          <a:lstStyle/>
          <a:p>
            <a:pPr marL="257175" indent="-257175" algn="just">
              <a:buFont typeface="Arial" panose="020B0604020202020204" pitchFamily="34" charset="0"/>
              <a:buChar char="•"/>
            </a:pPr>
            <a:r>
              <a:rPr kumimoji="1" lang="en-US" altLang="zh-CN" sz="2800" dirty="0"/>
              <a:t>Unique scripting allowed our database to accomplish its purpose.</a:t>
            </a:r>
            <a:endParaRPr kumimoji="1" lang="zh-CN" altLang="en-US" sz="2800" dirty="0"/>
          </a:p>
        </p:txBody>
      </p:sp>
      <p:sp>
        <p:nvSpPr>
          <p:cNvPr id="4" name="灯片编号占位符 3">
            <a:extLst>
              <a:ext uri="{FF2B5EF4-FFF2-40B4-BE49-F238E27FC236}">
                <a16:creationId xmlns:a16="http://schemas.microsoft.com/office/drawing/2014/main" id="{B302FE6E-B527-9385-671E-AC2D2FB6F993}"/>
              </a:ext>
            </a:extLst>
          </p:cNvPr>
          <p:cNvSpPr>
            <a:spLocks noGrp="1"/>
          </p:cNvSpPr>
          <p:nvPr>
            <p:ph type="sldNum" sz="quarter" idx="12"/>
          </p:nvPr>
        </p:nvSpPr>
        <p:spPr/>
        <p:txBody>
          <a:bodyPr/>
          <a:lstStyle/>
          <a:p>
            <a:pPr>
              <a:defRPr/>
            </a:pPr>
            <a:fld id="{97269BB5-6EAB-4753-B1DD-7FD817689FEB}" type="slidenum">
              <a:rPr lang="en-US" altLang="x-none" smtClean="0"/>
              <a:t>11</a:t>
            </a:fld>
            <a:endParaRPr lang="en-US" altLang="x-none">
              <a:solidFill>
                <a:srgbClr val="88A44D"/>
              </a:solidFill>
            </a:endParaRPr>
          </a:p>
        </p:txBody>
      </p:sp>
    </p:spTree>
    <p:extLst>
      <p:ext uri="{BB962C8B-B14F-4D97-AF65-F5344CB8AC3E}">
        <p14:creationId xmlns:p14="http://schemas.microsoft.com/office/powerpoint/2010/main" val="2984921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72F8E35-CAD7-F8E3-289D-B572F190091B}"/>
              </a:ext>
            </a:extLst>
          </p:cNvPr>
          <p:cNvPicPr>
            <a:picLocks noChangeAspect="1"/>
          </p:cNvPicPr>
          <p:nvPr/>
        </p:nvPicPr>
        <p:blipFill>
          <a:blip r:embed="rId3"/>
          <a:stretch>
            <a:fillRect/>
          </a:stretch>
        </p:blipFill>
        <p:spPr>
          <a:xfrm>
            <a:off x="304056" y="1564778"/>
            <a:ext cx="4604147" cy="3124200"/>
          </a:xfrm>
          <a:prstGeom prst="rect">
            <a:avLst/>
          </a:prstGeom>
          <a:ln>
            <a:solidFill>
              <a:schemeClr val="tx1"/>
            </a:solidFill>
          </a:ln>
        </p:spPr>
      </p:pic>
      <p:sp>
        <p:nvSpPr>
          <p:cNvPr id="6" name="文本框 5">
            <a:extLst>
              <a:ext uri="{FF2B5EF4-FFF2-40B4-BE49-F238E27FC236}">
                <a16:creationId xmlns:a16="http://schemas.microsoft.com/office/drawing/2014/main" id="{9A3560D5-6A80-6FD5-8F11-E3A4EC2A14AC}"/>
              </a:ext>
            </a:extLst>
          </p:cNvPr>
          <p:cNvSpPr txBox="1"/>
          <p:nvPr/>
        </p:nvSpPr>
        <p:spPr>
          <a:xfrm>
            <a:off x="5074444" y="2595964"/>
            <a:ext cx="4069556" cy="1061829"/>
          </a:xfrm>
          <a:prstGeom prst="rect">
            <a:avLst/>
          </a:prstGeom>
          <a:noFill/>
        </p:spPr>
        <p:txBody>
          <a:bodyPr wrap="square" rtlCol="0">
            <a:spAutoFit/>
          </a:bodyPr>
          <a:lstStyle/>
          <a:p>
            <a:r>
              <a:rPr kumimoji="1" lang="en-US" altLang="zh-CN" sz="2100" b="1" dirty="0">
                <a:latin typeface="Times New Roman" panose="02020603050405020304" pitchFamily="18" charset="0"/>
                <a:cs typeface="Times New Roman" panose="02020603050405020304" pitchFamily="18" charset="0"/>
              </a:rPr>
              <a:t>Create Database: ProjectGroup6</a:t>
            </a:r>
          </a:p>
          <a:p>
            <a:endParaRPr kumimoji="1" lang="en-US" altLang="zh-CN" sz="2100" b="1" dirty="0">
              <a:latin typeface="Times New Roman" panose="02020603050405020304" pitchFamily="18" charset="0"/>
              <a:cs typeface="Times New Roman" panose="02020603050405020304" pitchFamily="18" charset="0"/>
            </a:endParaRPr>
          </a:p>
          <a:p>
            <a:r>
              <a:rPr kumimoji="1" lang="en-US" altLang="zh-CN" sz="2100" b="1" dirty="0">
                <a:latin typeface="Times New Roman" panose="02020603050405020304" pitchFamily="18" charset="0"/>
                <a:cs typeface="Times New Roman" panose="02020603050405020304" pitchFamily="18" charset="0"/>
              </a:rPr>
              <a:t>Create Schemas: Cosmetics</a:t>
            </a:r>
          </a:p>
        </p:txBody>
      </p:sp>
      <p:pic>
        <p:nvPicPr>
          <p:cNvPr id="7" name="图片 6">
            <a:extLst>
              <a:ext uri="{FF2B5EF4-FFF2-40B4-BE49-F238E27FC236}">
                <a16:creationId xmlns:a16="http://schemas.microsoft.com/office/drawing/2014/main" id="{4FC64D0B-E0E4-D33B-0EDD-5A93156901FC}"/>
              </a:ext>
            </a:extLst>
          </p:cNvPr>
          <p:cNvPicPr>
            <a:picLocks noChangeAspect="1"/>
          </p:cNvPicPr>
          <p:nvPr/>
        </p:nvPicPr>
        <p:blipFill>
          <a:blip r:embed="rId4"/>
          <a:stretch>
            <a:fillRect/>
          </a:stretch>
        </p:blipFill>
        <p:spPr>
          <a:xfrm>
            <a:off x="304056" y="4836119"/>
            <a:ext cx="4604147" cy="1924050"/>
          </a:xfrm>
          <a:prstGeom prst="rect">
            <a:avLst/>
          </a:prstGeom>
          <a:ln>
            <a:solidFill>
              <a:schemeClr val="tx1"/>
            </a:solidFill>
          </a:ln>
        </p:spPr>
      </p:pic>
      <p:sp>
        <p:nvSpPr>
          <p:cNvPr id="8" name="矩形 7">
            <a:extLst>
              <a:ext uri="{FF2B5EF4-FFF2-40B4-BE49-F238E27FC236}">
                <a16:creationId xmlns:a16="http://schemas.microsoft.com/office/drawing/2014/main" id="{5014F3EB-599A-6EB6-745B-2F5BA50E1FFC}"/>
              </a:ext>
            </a:extLst>
          </p:cNvPr>
          <p:cNvSpPr/>
          <p:nvPr/>
        </p:nvSpPr>
        <p:spPr>
          <a:xfrm>
            <a:off x="564979" y="5377791"/>
            <a:ext cx="2811575" cy="133241"/>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86DE1B65-D2CF-B54E-C853-2C890B2F40D8}"/>
              </a:ext>
            </a:extLst>
          </p:cNvPr>
          <p:cNvSpPr/>
          <p:nvPr/>
        </p:nvSpPr>
        <p:spPr>
          <a:xfrm>
            <a:off x="777254" y="6030936"/>
            <a:ext cx="4072957" cy="133241"/>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 name="Title 3">
            <a:extLst>
              <a:ext uri="{FF2B5EF4-FFF2-40B4-BE49-F238E27FC236}">
                <a16:creationId xmlns:a16="http://schemas.microsoft.com/office/drawing/2014/main" id="{485AED6D-83ED-E9F8-F37C-A42C28CB1D56}"/>
              </a:ext>
            </a:extLst>
          </p:cNvPr>
          <p:cNvSpPr>
            <a:spLocks noGrp="1"/>
          </p:cNvSpPr>
          <p:nvPr/>
        </p:nvSpPr>
        <p:spPr bwMode="auto">
          <a:xfrm>
            <a:off x="1726638" y="274638"/>
            <a:ext cx="700767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eaLnBrk="1" hangingPunct="1"/>
            <a:r>
              <a:rPr lang="en-US" altLang="zh-CN" dirty="0">
                <a:latin typeface="Arial" panose="020B0604020202090204" pitchFamily="34" charset="0"/>
                <a:ea typeface="MS PGothic" panose="020B0600070205080204" pitchFamily="34" charset="-128"/>
                <a:cs typeface="Arial" panose="020B0604020202090204" pitchFamily="34" charset="0"/>
              </a:rPr>
              <a:t>DDL</a:t>
            </a:r>
            <a:r>
              <a:rPr lang="zh-CN" altLang="en-US" dirty="0">
                <a:latin typeface="Arial" panose="020B0604020202090204" pitchFamily="34" charset="0"/>
                <a:ea typeface="MS PGothic" panose="020B0600070205080204" pitchFamily="34" charset="-128"/>
                <a:cs typeface="Arial" panose="020B0604020202090204" pitchFamily="34" charset="0"/>
              </a:rPr>
              <a:t> </a:t>
            </a:r>
            <a:r>
              <a:rPr lang="en-US" altLang="zh-CN" dirty="0">
                <a:latin typeface="Arial" panose="020B0604020202090204" pitchFamily="34" charset="0"/>
                <a:ea typeface="MS PGothic" panose="020B0600070205080204" pitchFamily="34" charset="-128"/>
                <a:cs typeface="Arial" panose="020B0604020202090204" pitchFamily="34" charset="0"/>
              </a:rPr>
              <a:t>Statement</a:t>
            </a:r>
            <a:endParaRPr lang="en-US" altLang="en-US" dirty="0">
              <a:latin typeface="Arial" panose="020B0604020202090204" pitchFamily="34" charset="0"/>
              <a:ea typeface="MS PGothic" panose="020B0600070205080204" pitchFamily="34" charset="-128"/>
              <a:cs typeface="Arial" panose="020B0604020202090204" pitchFamily="34" charset="0"/>
            </a:endParaRPr>
          </a:p>
        </p:txBody>
      </p:sp>
      <p:sp>
        <p:nvSpPr>
          <p:cNvPr id="3" name="灯片编号占位符 2">
            <a:extLst>
              <a:ext uri="{FF2B5EF4-FFF2-40B4-BE49-F238E27FC236}">
                <a16:creationId xmlns:a16="http://schemas.microsoft.com/office/drawing/2014/main" id="{656C585A-3478-9625-40CE-A8AFC4BA01A0}"/>
              </a:ext>
            </a:extLst>
          </p:cNvPr>
          <p:cNvSpPr>
            <a:spLocks noGrp="1"/>
          </p:cNvSpPr>
          <p:nvPr>
            <p:ph type="sldNum" sz="quarter" idx="12"/>
          </p:nvPr>
        </p:nvSpPr>
        <p:spPr/>
        <p:txBody>
          <a:bodyPr/>
          <a:lstStyle/>
          <a:p>
            <a:pPr>
              <a:defRPr/>
            </a:pPr>
            <a:fld id="{8FBC90D9-F1F8-4541-9BCA-BB800019663C}" type="slidenum">
              <a:rPr lang="en-US" altLang="x-none" smtClean="0"/>
              <a:t>12</a:t>
            </a:fld>
            <a:endParaRPr lang="en-US" altLang="x-none"/>
          </a:p>
        </p:txBody>
      </p:sp>
    </p:spTree>
    <p:extLst>
      <p:ext uri="{BB962C8B-B14F-4D97-AF65-F5344CB8AC3E}">
        <p14:creationId xmlns:p14="http://schemas.microsoft.com/office/powerpoint/2010/main" val="1557598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435617C-295E-688A-4494-F5FB8DF63590}"/>
              </a:ext>
            </a:extLst>
          </p:cNvPr>
          <p:cNvSpPr txBox="1"/>
          <p:nvPr/>
        </p:nvSpPr>
        <p:spPr>
          <a:xfrm>
            <a:off x="5655172" y="3972083"/>
            <a:ext cx="3303092" cy="969496"/>
          </a:xfrm>
          <a:prstGeom prst="rect">
            <a:avLst/>
          </a:prstGeom>
          <a:noFill/>
        </p:spPr>
        <p:txBody>
          <a:bodyPr wrap="square" rtlCol="0">
            <a:spAutoFit/>
          </a:bodyPr>
          <a:lstStyle/>
          <a:p>
            <a:r>
              <a:rPr kumimoji="1" lang="en-US" altLang="zh-CN" sz="2100" b="1" dirty="0">
                <a:latin typeface="Times New Roman" panose="02020603050405020304" pitchFamily="18" charset="0"/>
                <a:cs typeface="Times New Roman" panose="02020603050405020304" pitchFamily="18" charset="0"/>
              </a:rPr>
              <a:t>Note: Computed Columns based on a function</a:t>
            </a:r>
          </a:p>
          <a:p>
            <a:endParaRPr kumimoji="1" lang="zh-CN" altLang="en-US" sz="1500" dirty="0"/>
          </a:p>
        </p:txBody>
      </p:sp>
      <p:sp>
        <p:nvSpPr>
          <p:cNvPr id="5" name="文本框 4">
            <a:extLst>
              <a:ext uri="{FF2B5EF4-FFF2-40B4-BE49-F238E27FC236}">
                <a16:creationId xmlns:a16="http://schemas.microsoft.com/office/drawing/2014/main" id="{AAF1D49C-0C37-70C7-AD9B-48BF05264C1E}"/>
              </a:ext>
            </a:extLst>
          </p:cNvPr>
          <p:cNvSpPr txBox="1"/>
          <p:nvPr/>
        </p:nvSpPr>
        <p:spPr>
          <a:xfrm>
            <a:off x="5655172" y="2620911"/>
            <a:ext cx="2424410" cy="738664"/>
          </a:xfrm>
          <a:prstGeom prst="rect">
            <a:avLst/>
          </a:prstGeom>
          <a:noFill/>
        </p:spPr>
        <p:txBody>
          <a:bodyPr wrap="square" rtlCol="0">
            <a:spAutoFit/>
          </a:bodyPr>
          <a:lstStyle/>
          <a:p>
            <a:r>
              <a:rPr kumimoji="1" lang="en-US" altLang="zh-CN" sz="2100" b="1" dirty="0">
                <a:latin typeface="Times New Roman" panose="02020603050405020304" pitchFamily="18" charset="0"/>
                <a:cs typeface="Times New Roman" panose="02020603050405020304" pitchFamily="18" charset="0"/>
              </a:rPr>
              <a:t>Featured Table: </a:t>
            </a:r>
            <a:r>
              <a:rPr kumimoji="1" lang="en-US" altLang="zh-CN" sz="2100" b="1" dirty="0" err="1">
                <a:latin typeface="Times New Roman" panose="02020603050405020304" pitchFamily="18" charset="0"/>
                <a:cs typeface="Times New Roman" panose="02020603050405020304" pitchFamily="18" charset="0"/>
              </a:rPr>
              <a:t>Cosmetics.Orders</a:t>
            </a:r>
            <a:endParaRPr kumimoji="1" lang="en-US" altLang="zh-CN" sz="2100" b="1" dirty="0">
              <a:latin typeface="Times New Roman" panose="02020603050405020304" pitchFamily="18" charset="0"/>
              <a:cs typeface="Times New Roman" panose="02020603050405020304" pitchFamily="18" charset="0"/>
            </a:endParaRPr>
          </a:p>
        </p:txBody>
      </p:sp>
      <p:grpSp>
        <p:nvGrpSpPr>
          <p:cNvPr id="7" name="组合 6">
            <a:extLst>
              <a:ext uri="{FF2B5EF4-FFF2-40B4-BE49-F238E27FC236}">
                <a16:creationId xmlns:a16="http://schemas.microsoft.com/office/drawing/2014/main" id="{599F82AC-DA97-BEF8-EF63-9E6B65B12616}"/>
              </a:ext>
            </a:extLst>
          </p:cNvPr>
          <p:cNvGrpSpPr/>
          <p:nvPr/>
        </p:nvGrpSpPr>
        <p:grpSpPr>
          <a:xfrm>
            <a:off x="185737" y="1589064"/>
            <a:ext cx="4857751" cy="4857751"/>
            <a:chOff x="247649" y="190499"/>
            <a:chExt cx="6477001" cy="6477001"/>
          </a:xfrm>
        </p:grpSpPr>
        <p:pic>
          <p:nvPicPr>
            <p:cNvPr id="2" name="图片 1">
              <a:extLst>
                <a:ext uri="{FF2B5EF4-FFF2-40B4-BE49-F238E27FC236}">
                  <a16:creationId xmlns:a16="http://schemas.microsoft.com/office/drawing/2014/main" id="{251F2139-1C4D-93FA-FAAA-A1C39AB40FE3}"/>
                </a:ext>
              </a:extLst>
            </p:cNvPr>
            <p:cNvPicPr>
              <a:picLocks noChangeAspect="1"/>
            </p:cNvPicPr>
            <p:nvPr/>
          </p:nvPicPr>
          <p:blipFill>
            <a:blip r:embed="rId3"/>
            <a:stretch>
              <a:fillRect/>
            </a:stretch>
          </p:blipFill>
          <p:spPr>
            <a:xfrm>
              <a:off x="247649" y="190499"/>
              <a:ext cx="6477001" cy="6477001"/>
            </a:xfrm>
            <a:prstGeom prst="rect">
              <a:avLst/>
            </a:prstGeom>
            <a:ln>
              <a:solidFill>
                <a:schemeClr val="tx1"/>
              </a:solidFill>
            </a:ln>
          </p:spPr>
        </p:pic>
        <p:sp>
          <p:nvSpPr>
            <p:cNvPr id="6" name="矩形 5">
              <a:extLst>
                <a:ext uri="{FF2B5EF4-FFF2-40B4-BE49-F238E27FC236}">
                  <a16:creationId xmlns:a16="http://schemas.microsoft.com/office/drawing/2014/main" id="{D06D128E-77AD-342E-247A-9E5B97301876}"/>
                </a:ext>
              </a:extLst>
            </p:cNvPr>
            <p:cNvSpPr/>
            <p:nvPr/>
          </p:nvSpPr>
          <p:spPr>
            <a:xfrm>
              <a:off x="390528" y="523110"/>
              <a:ext cx="5848351" cy="290589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sp>
        <p:nvSpPr>
          <p:cNvPr id="4" name="Title 3">
            <a:extLst>
              <a:ext uri="{FF2B5EF4-FFF2-40B4-BE49-F238E27FC236}">
                <a16:creationId xmlns:a16="http://schemas.microsoft.com/office/drawing/2014/main" id="{F80434DA-20D8-0CC1-1812-24EDB1189F3A}"/>
              </a:ext>
            </a:extLst>
          </p:cNvPr>
          <p:cNvSpPr>
            <a:spLocks noGrp="1"/>
          </p:cNvSpPr>
          <p:nvPr/>
        </p:nvSpPr>
        <p:spPr bwMode="auto">
          <a:xfrm>
            <a:off x="1726638" y="274638"/>
            <a:ext cx="700767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eaLnBrk="1" hangingPunct="1"/>
            <a:r>
              <a:rPr lang="en-US" altLang="zh-CN" dirty="0">
                <a:latin typeface="Arial" panose="020B0604020202090204" pitchFamily="34" charset="0"/>
                <a:ea typeface="MS PGothic" panose="020B0600070205080204" pitchFamily="34" charset="-128"/>
                <a:cs typeface="Arial" panose="020B0604020202090204" pitchFamily="34" charset="0"/>
              </a:rPr>
              <a:t>DDL</a:t>
            </a:r>
            <a:r>
              <a:rPr lang="zh-CN" altLang="en-US" dirty="0">
                <a:latin typeface="Arial" panose="020B0604020202090204" pitchFamily="34" charset="0"/>
                <a:ea typeface="MS PGothic" panose="020B0600070205080204" pitchFamily="34" charset="-128"/>
                <a:cs typeface="Arial" panose="020B0604020202090204" pitchFamily="34" charset="0"/>
              </a:rPr>
              <a:t> </a:t>
            </a:r>
            <a:r>
              <a:rPr lang="en-US" altLang="zh-CN" dirty="0">
                <a:latin typeface="Arial" panose="020B0604020202090204" pitchFamily="34" charset="0"/>
                <a:ea typeface="MS PGothic" panose="020B0600070205080204" pitchFamily="34" charset="-128"/>
                <a:cs typeface="Arial" panose="020B0604020202090204" pitchFamily="34" charset="0"/>
              </a:rPr>
              <a:t>Statement</a:t>
            </a:r>
            <a:endParaRPr lang="en-US" altLang="en-US" dirty="0">
              <a:latin typeface="Arial" panose="020B0604020202090204" pitchFamily="34" charset="0"/>
              <a:ea typeface="MS PGothic" panose="020B0600070205080204" pitchFamily="34" charset="-128"/>
              <a:cs typeface="Arial" panose="020B0604020202090204" pitchFamily="34" charset="0"/>
            </a:endParaRPr>
          </a:p>
        </p:txBody>
      </p:sp>
      <p:sp>
        <p:nvSpPr>
          <p:cNvPr id="8" name="灯片编号占位符 7">
            <a:extLst>
              <a:ext uri="{FF2B5EF4-FFF2-40B4-BE49-F238E27FC236}">
                <a16:creationId xmlns:a16="http://schemas.microsoft.com/office/drawing/2014/main" id="{69DB98A1-B660-2775-A427-0164A53E1862}"/>
              </a:ext>
            </a:extLst>
          </p:cNvPr>
          <p:cNvSpPr>
            <a:spLocks noGrp="1"/>
          </p:cNvSpPr>
          <p:nvPr>
            <p:ph type="sldNum" sz="quarter" idx="12"/>
          </p:nvPr>
        </p:nvSpPr>
        <p:spPr/>
        <p:txBody>
          <a:bodyPr/>
          <a:lstStyle/>
          <a:p>
            <a:pPr>
              <a:defRPr/>
            </a:pPr>
            <a:fld id="{71A5E7D8-EA78-44FD-8E8D-A5712C6F70CB}" type="slidenum">
              <a:rPr lang="en-US" altLang="x-none" smtClean="0"/>
              <a:t>13</a:t>
            </a:fld>
            <a:endParaRPr lang="en-US" altLang="x-none"/>
          </a:p>
        </p:txBody>
      </p:sp>
    </p:spTree>
    <p:extLst>
      <p:ext uri="{BB962C8B-B14F-4D97-AF65-F5344CB8AC3E}">
        <p14:creationId xmlns:p14="http://schemas.microsoft.com/office/powerpoint/2010/main" val="3223135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FE7708-C76D-5429-3602-EF22843CC697}"/>
              </a:ext>
            </a:extLst>
          </p:cNvPr>
          <p:cNvSpPr txBox="1"/>
          <p:nvPr/>
        </p:nvSpPr>
        <p:spPr>
          <a:xfrm>
            <a:off x="6270425" y="2538061"/>
            <a:ext cx="2546750" cy="738664"/>
          </a:xfrm>
          <a:prstGeom prst="rect">
            <a:avLst/>
          </a:prstGeom>
          <a:noFill/>
        </p:spPr>
        <p:txBody>
          <a:bodyPr wrap="square" rtlCol="0">
            <a:spAutoFit/>
          </a:bodyPr>
          <a:lstStyle/>
          <a:p>
            <a:r>
              <a:rPr kumimoji="1" lang="en-US" altLang="zh-CN" sz="2100" b="1" dirty="0">
                <a:latin typeface="Times New Roman" panose="02020603050405020304" pitchFamily="18" charset="0"/>
                <a:cs typeface="Times New Roman" panose="02020603050405020304" pitchFamily="18" charset="0"/>
              </a:rPr>
              <a:t>Featured Table: </a:t>
            </a:r>
            <a:r>
              <a:rPr kumimoji="1" lang="en-US" altLang="zh-CN" sz="2100" b="1" dirty="0" err="1">
                <a:latin typeface="Times New Roman" panose="02020603050405020304" pitchFamily="18" charset="0"/>
                <a:cs typeface="Times New Roman" panose="02020603050405020304" pitchFamily="18" charset="0"/>
              </a:rPr>
              <a:t>Cosmetics.Review</a:t>
            </a:r>
            <a:endParaRPr kumimoji="1" lang="en-US" altLang="zh-CN" sz="21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913BCEEC-08BD-0812-A8AA-6A454F675D2B}"/>
              </a:ext>
            </a:extLst>
          </p:cNvPr>
          <p:cNvSpPr txBox="1"/>
          <p:nvPr/>
        </p:nvSpPr>
        <p:spPr>
          <a:xfrm>
            <a:off x="6270424" y="3994204"/>
            <a:ext cx="2727128" cy="1061829"/>
          </a:xfrm>
          <a:prstGeom prst="rect">
            <a:avLst/>
          </a:prstGeom>
          <a:noFill/>
        </p:spPr>
        <p:txBody>
          <a:bodyPr wrap="square" rtlCol="0">
            <a:spAutoFit/>
          </a:bodyPr>
          <a:lstStyle/>
          <a:p>
            <a:r>
              <a:rPr kumimoji="1" lang="en-US" altLang="zh-CN" sz="2100" b="1" dirty="0">
                <a:latin typeface="Times New Roman" panose="02020603050405020304" pitchFamily="18" charset="0"/>
                <a:cs typeface="Times New Roman" panose="02020603050405020304" pitchFamily="18" charset="0"/>
              </a:rPr>
              <a:t>Note: Computed Columns based on a function</a:t>
            </a:r>
          </a:p>
        </p:txBody>
      </p:sp>
      <p:grpSp>
        <p:nvGrpSpPr>
          <p:cNvPr id="9" name="组合 8">
            <a:extLst>
              <a:ext uri="{FF2B5EF4-FFF2-40B4-BE49-F238E27FC236}">
                <a16:creationId xmlns:a16="http://schemas.microsoft.com/office/drawing/2014/main" id="{0E487743-A17E-D1EF-AC98-7974D3D704A2}"/>
              </a:ext>
            </a:extLst>
          </p:cNvPr>
          <p:cNvGrpSpPr/>
          <p:nvPr/>
        </p:nvGrpSpPr>
        <p:grpSpPr>
          <a:xfrm>
            <a:off x="146448" y="2034955"/>
            <a:ext cx="5829300" cy="3592061"/>
            <a:chOff x="146448" y="1461518"/>
            <a:chExt cx="5829300" cy="3592061"/>
          </a:xfrm>
        </p:grpSpPr>
        <p:pic>
          <p:nvPicPr>
            <p:cNvPr id="4" name="图片 3">
              <a:extLst>
                <a:ext uri="{FF2B5EF4-FFF2-40B4-BE49-F238E27FC236}">
                  <a16:creationId xmlns:a16="http://schemas.microsoft.com/office/drawing/2014/main" id="{C6F955D1-A5EA-DF3C-F520-C448F22F777D}"/>
                </a:ext>
              </a:extLst>
            </p:cNvPr>
            <p:cNvPicPr>
              <a:picLocks noChangeAspect="1"/>
            </p:cNvPicPr>
            <p:nvPr/>
          </p:nvPicPr>
          <p:blipFill>
            <a:blip r:embed="rId3"/>
            <a:stretch>
              <a:fillRect/>
            </a:stretch>
          </p:blipFill>
          <p:spPr>
            <a:xfrm>
              <a:off x="146448" y="1461518"/>
              <a:ext cx="5829300" cy="3592061"/>
            </a:xfrm>
            <a:prstGeom prst="rect">
              <a:avLst/>
            </a:prstGeom>
            <a:ln>
              <a:solidFill>
                <a:schemeClr val="tx1"/>
              </a:solidFill>
            </a:ln>
          </p:spPr>
        </p:pic>
        <p:sp>
          <p:nvSpPr>
            <p:cNvPr id="5" name="矩形 4">
              <a:extLst>
                <a:ext uri="{FF2B5EF4-FFF2-40B4-BE49-F238E27FC236}">
                  <a16:creationId xmlns:a16="http://schemas.microsoft.com/office/drawing/2014/main" id="{C5B810B0-1959-8CF5-D99A-58062D8C2488}"/>
                </a:ext>
              </a:extLst>
            </p:cNvPr>
            <p:cNvSpPr/>
            <p:nvPr/>
          </p:nvSpPr>
          <p:spPr>
            <a:xfrm>
              <a:off x="250032" y="1618058"/>
              <a:ext cx="5650704" cy="1253729"/>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5F3E209-220A-04EE-6468-AA7CAF9C940E}"/>
                </a:ext>
              </a:extLst>
            </p:cNvPr>
            <p:cNvSpPr/>
            <p:nvPr/>
          </p:nvSpPr>
          <p:spPr>
            <a:xfrm>
              <a:off x="349538" y="4200526"/>
              <a:ext cx="3850988" cy="18149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sp>
        <p:nvSpPr>
          <p:cNvPr id="2" name="Title 3">
            <a:extLst>
              <a:ext uri="{FF2B5EF4-FFF2-40B4-BE49-F238E27FC236}">
                <a16:creationId xmlns:a16="http://schemas.microsoft.com/office/drawing/2014/main" id="{2C2E1082-E448-3B34-FEF4-2A7347822F84}"/>
              </a:ext>
            </a:extLst>
          </p:cNvPr>
          <p:cNvSpPr>
            <a:spLocks noGrp="1"/>
          </p:cNvSpPr>
          <p:nvPr/>
        </p:nvSpPr>
        <p:spPr bwMode="auto">
          <a:xfrm>
            <a:off x="1726638" y="274638"/>
            <a:ext cx="700767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eaLnBrk="1" hangingPunct="1"/>
            <a:r>
              <a:rPr lang="en-US" altLang="zh-CN" dirty="0">
                <a:latin typeface="Arial" panose="020B0604020202090204" pitchFamily="34" charset="0"/>
                <a:ea typeface="MS PGothic" panose="020B0600070205080204" pitchFamily="34" charset="-128"/>
                <a:cs typeface="Arial" panose="020B0604020202090204" pitchFamily="34" charset="0"/>
              </a:rPr>
              <a:t>DDL</a:t>
            </a:r>
            <a:r>
              <a:rPr lang="zh-CN" altLang="en-US" dirty="0">
                <a:latin typeface="Arial" panose="020B0604020202090204" pitchFamily="34" charset="0"/>
                <a:ea typeface="MS PGothic" panose="020B0600070205080204" pitchFamily="34" charset="-128"/>
                <a:cs typeface="Arial" panose="020B0604020202090204" pitchFamily="34" charset="0"/>
              </a:rPr>
              <a:t> </a:t>
            </a:r>
            <a:r>
              <a:rPr lang="en-US" altLang="zh-CN" dirty="0">
                <a:latin typeface="Arial" panose="020B0604020202090204" pitchFamily="34" charset="0"/>
                <a:ea typeface="MS PGothic" panose="020B0600070205080204" pitchFamily="34" charset="-128"/>
                <a:cs typeface="Arial" panose="020B0604020202090204" pitchFamily="34" charset="0"/>
              </a:rPr>
              <a:t>Statement</a:t>
            </a:r>
            <a:endParaRPr lang="en-US" altLang="en-US" dirty="0">
              <a:latin typeface="Arial" panose="020B0604020202090204" pitchFamily="34" charset="0"/>
              <a:ea typeface="MS PGothic" panose="020B0600070205080204" pitchFamily="34" charset="-128"/>
              <a:cs typeface="Arial" panose="020B0604020202090204" pitchFamily="34" charset="0"/>
            </a:endParaRPr>
          </a:p>
        </p:txBody>
      </p:sp>
      <p:sp>
        <p:nvSpPr>
          <p:cNvPr id="7" name="灯片编号占位符 6">
            <a:extLst>
              <a:ext uri="{FF2B5EF4-FFF2-40B4-BE49-F238E27FC236}">
                <a16:creationId xmlns:a16="http://schemas.microsoft.com/office/drawing/2014/main" id="{97AF8D2A-8A90-4E4D-4116-2BA2F5FC7C38}"/>
              </a:ext>
            </a:extLst>
          </p:cNvPr>
          <p:cNvSpPr>
            <a:spLocks noGrp="1"/>
          </p:cNvSpPr>
          <p:nvPr>
            <p:ph type="sldNum" sz="quarter" idx="12"/>
          </p:nvPr>
        </p:nvSpPr>
        <p:spPr/>
        <p:txBody>
          <a:bodyPr/>
          <a:lstStyle/>
          <a:p>
            <a:pPr>
              <a:defRPr/>
            </a:pPr>
            <a:fld id="{71A5E7D8-EA78-44FD-8E8D-A5712C6F70CB}" type="slidenum">
              <a:rPr lang="en-US" altLang="x-none" smtClean="0"/>
              <a:t>14</a:t>
            </a:fld>
            <a:endParaRPr lang="en-US" altLang="x-none"/>
          </a:p>
        </p:txBody>
      </p:sp>
    </p:spTree>
    <p:extLst>
      <p:ext uri="{BB962C8B-B14F-4D97-AF65-F5344CB8AC3E}">
        <p14:creationId xmlns:p14="http://schemas.microsoft.com/office/powerpoint/2010/main" val="3931554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1489D52-57AC-4C53-F8D7-3CCB5E72E93C}"/>
              </a:ext>
            </a:extLst>
          </p:cNvPr>
          <p:cNvPicPr>
            <a:picLocks noChangeAspect="1"/>
          </p:cNvPicPr>
          <p:nvPr/>
        </p:nvPicPr>
        <p:blipFill rotWithShape="1">
          <a:blip r:embed="rId3"/>
          <a:srcRect b="4066"/>
          <a:stretch/>
        </p:blipFill>
        <p:spPr>
          <a:xfrm>
            <a:off x="239800" y="1678814"/>
            <a:ext cx="3302590" cy="3362073"/>
          </a:xfrm>
          <a:prstGeom prst="rect">
            <a:avLst/>
          </a:prstGeom>
          <a:ln>
            <a:solidFill>
              <a:schemeClr val="tx1"/>
            </a:solidFill>
          </a:ln>
        </p:spPr>
      </p:pic>
      <p:sp>
        <p:nvSpPr>
          <p:cNvPr id="3" name="文本框 2">
            <a:extLst>
              <a:ext uri="{FF2B5EF4-FFF2-40B4-BE49-F238E27FC236}">
                <a16:creationId xmlns:a16="http://schemas.microsoft.com/office/drawing/2014/main" id="{E5529CE3-2D55-20D8-1857-E0C29BC47CD7}"/>
              </a:ext>
            </a:extLst>
          </p:cNvPr>
          <p:cNvSpPr txBox="1"/>
          <p:nvPr/>
        </p:nvSpPr>
        <p:spPr>
          <a:xfrm>
            <a:off x="4124524" y="5407720"/>
            <a:ext cx="3924300" cy="738664"/>
          </a:xfrm>
          <a:prstGeom prst="rect">
            <a:avLst/>
          </a:prstGeom>
          <a:noFill/>
        </p:spPr>
        <p:txBody>
          <a:bodyPr wrap="square" rtlCol="0">
            <a:spAutoFit/>
          </a:bodyPr>
          <a:lstStyle/>
          <a:p>
            <a:r>
              <a:rPr kumimoji="1" lang="en-US" altLang="zh-CN" sz="2100" b="1" dirty="0">
                <a:latin typeface="Times New Roman" panose="02020603050405020304" pitchFamily="18" charset="0"/>
                <a:cs typeface="Times New Roman" panose="02020603050405020304" pitchFamily="18" charset="0"/>
              </a:rPr>
              <a:t>Note: Encrypt the </a:t>
            </a:r>
            <a:r>
              <a:rPr kumimoji="1" lang="en-US" altLang="zh-CN" sz="2100" b="1" dirty="0" err="1">
                <a:latin typeface="Times New Roman" panose="02020603050405020304" pitchFamily="18" charset="0"/>
                <a:cs typeface="Times New Roman" panose="02020603050405020304" pitchFamily="18" charset="0"/>
              </a:rPr>
              <a:t>PhoneNumber</a:t>
            </a:r>
            <a:endParaRPr kumimoji="1" lang="en-US" altLang="zh-CN" sz="21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7912A6C-0E5C-0317-AB0C-3B780E796218}"/>
              </a:ext>
            </a:extLst>
          </p:cNvPr>
          <p:cNvPicPr>
            <a:picLocks noChangeAspect="1"/>
          </p:cNvPicPr>
          <p:nvPr/>
        </p:nvPicPr>
        <p:blipFill rotWithShape="1">
          <a:blip r:embed="rId4"/>
          <a:srcRect l="1388"/>
          <a:stretch/>
        </p:blipFill>
        <p:spPr>
          <a:xfrm>
            <a:off x="3791149" y="1774549"/>
            <a:ext cx="4979194" cy="1351022"/>
          </a:xfrm>
          <a:prstGeom prst="rect">
            <a:avLst/>
          </a:prstGeom>
        </p:spPr>
      </p:pic>
      <p:pic>
        <p:nvPicPr>
          <p:cNvPr id="5" name="图片 4">
            <a:extLst>
              <a:ext uri="{FF2B5EF4-FFF2-40B4-BE49-F238E27FC236}">
                <a16:creationId xmlns:a16="http://schemas.microsoft.com/office/drawing/2014/main" id="{0E4A80D5-ED70-ED2A-E5F7-6DA1D6115185}"/>
              </a:ext>
            </a:extLst>
          </p:cNvPr>
          <p:cNvPicPr>
            <a:picLocks noChangeAspect="1"/>
          </p:cNvPicPr>
          <p:nvPr/>
        </p:nvPicPr>
        <p:blipFill>
          <a:blip r:embed="rId5"/>
          <a:stretch>
            <a:fillRect/>
          </a:stretch>
        </p:blipFill>
        <p:spPr>
          <a:xfrm>
            <a:off x="3791149" y="3481283"/>
            <a:ext cx="4979194" cy="1441728"/>
          </a:xfrm>
          <a:prstGeom prst="rect">
            <a:avLst/>
          </a:prstGeom>
        </p:spPr>
      </p:pic>
      <p:sp>
        <p:nvSpPr>
          <p:cNvPr id="6" name="文本框 5">
            <a:extLst>
              <a:ext uri="{FF2B5EF4-FFF2-40B4-BE49-F238E27FC236}">
                <a16:creationId xmlns:a16="http://schemas.microsoft.com/office/drawing/2014/main" id="{1E94A229-EE94-618A-BC57-F533CCFBC335}"/>
              </a:ext>
            </a:extLst>
          </p:cNvPr>
          <p:cNvSpPr txBox="1"/>
          <p:nvPr/>
        </p:nvSpPr>
        <p:spPr>
          <a:xfrm>
            <a:off x="819985" y="5407721"/>
            <a:ext cx="3172461" cy="738664"/>
          </a:xfrm>
          <a:prstGeom prst="rect">
            <a:avLst/>
          </a:prstGeom>
          <a:noFill/>
        </p:spPr>
        <p:txBody>
          <a:bodyPr wrap="square" rtlCol="0">
            <a:spAutoFit/>
          </a:bodyPr>
          <a:lstStyle/>
          <a:p>
            <a:r>
              <a:rPr kumimoji="1" lang="en-US" altLang="zh-CN" sz="2100" b="1" dirty="0">
                <a:latin typeface="Times New Roman" panose="02020603050405020304" pitchFamily="18" charset="0"/>
                <a:cs typeface="Times New Roman" panose="02020603050405020304" pitchFamily="18" charset="0"/>
              </a:rPr>
              <a:t>Featured Table: </a:t>
            </a:r>
            <a:r>
              <a:rPr kumimoji="1" lang="en-US" altLang="zh-CN" sz="2100" b="1" dirty="0" err="1">
                <a:latin typeface="Times New Roman" panose="02020603050405020304" pitchFamily="18" charset="0"/>
                <a:cs typeface="Times New Roman" panose="02020603050405020304" pitchFamily="18" charset="0"/>
              </a:rPr>
              <a:t>Cosmetics.Customers</a:t>
            </a:r>
            <a:endParaRPr kumimoji="1" lang="en-US" altLang="zh-CN" sz="2100" b="1" dirty="0">
              <a:latin typeface="Times New Roman" panose="02020603050405020304" pitchFamily="18" charset="0"/>
              <a:cs typeface="Times New Roman" panose="02020603050405020304" pitchFamily="18" charset="0"/>
            </a:endParaRPr>
          </a:p>
        </p:txBody>
      </p:sp>
      <p:sp>
        <p:nvSpPr>
          <p:cNvPr id="7" name="Title 3">
            <a:extLst>
              <a:ext uri="{FF2B5EF4-FFF2-40B4-BE49-F238E27FC236}">
                <a16:creationId xmlns:a16="http://schemas.microsoft.com/office/drawing/2014/main" id="{7C434451-2D65-467A-B558-EA4BC629216A}"/>
              </a:ext>
            </a:extLst>
          </p:cNvPr>
          <p:cNvSpPr>
            <a:spLocks noGrp="1"/>
          </p:cNvSpPr>
          <p:nvPr/>
        </p:nvSpPr>
        <p:spPr bwMode="auto">
          <a:xfrm>
            <a:off x="1726638" y="274638"/>
            <a:ext cx="700767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eaLnBrk="1" hangingPunct="1"/>
            <a:r>
              <a:rPr lang="en-US" altLang="zh-CN" dirty="0">
                <a:latin typeface="Arial" panose="020B0604020202090204" pitchFamily="34" charset="0"/>
                <a:ea typeface="MS PGothic" panose="020B0600070205080204" pitchFamily="34" charset="-128"/>
                <a:cs typeface="Arial" panose="020B0604020202090204" pitchFamily="34" charset="0"/>
              </a:rPr>
              <a:t>DDL</a:t>
            </a:r>
            <a:r>
              <a:rPr lang="zh-CN" altLang="en-US" dirty="0">
                <a:latin typeface="Arial" panose="020B0604020202090204" pitchFamily="34" charset="0"/>
                <a:ea typeface="MS PGothic" panose="020B0600070205080204" pitchFamily="34" charset="-128"/>
                <a:cs typeface="Arial" panose="020B0604020202090204" pitchFamily="34" charset="0"/>
              </a:rPr>
              <a:t> </a:t>
            </a:r>
            <a:r>
              <a:rPr lang="en-US" altLang="zh-CN" dirty="0">
                <a:latin typeface="Arial" panose="020B0604020202090204" pitchFamily="34" charset="0"/>
                <a:ea typeface="MS PGothic" panose="020B0600070205080204" pitchFamily="34" charset="-128"/>
                <a:cs typeface="Arial" panose="020B0604020202090204" pitchFamily="34" charset="0"/>
              </a:rPr>
              <a:t>Statement</a:t>
            </a:r>
            <a:endParaRPr lang="en-US" altLang="en-US" dirty="0">
              <a:latin typeface="Arial" panose="020B0604020202090204" pitchFamily="34" charset="0"/>
              <a:ea typeface="MS PGothic" panose="020B0600070205080204" pitchFamily="34" charset="-128"/>
              <a:cs typeface="Arial" panose="020B0604020202090204" pitchFamily="34" charset="0"/>
            </a:endParaRPr>
          </a:p>
        </p:txBody>
      </p:sp>
      <p:sp>
        <p:nvSpPr>
          <p:cNvPr id="8" name="矩形 7">
            <a:extLst>
              <a:ext uri="{FF2B5EF4-FFF2-40B4-BE49-F238E27FC236}">
                <a16:creationId xmlns:a16="http://schemas.microsoft.com/office/drawing/2014/main" id="{61699A04-6A66-0DE6-B02C-F971EB52B951}"/>
              </a:ext>
            </a:extLst>
          </p:cNvPr>
          <p:cNvSpPr/>
          <p:nvPr/>
        </p:nvSpPr>
        <p:spPr>
          <a:xfrm>
            <a:off x="7243763" y="1773350"/>
            <a:ext cx="1526580" cy="1351022"/>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4D0D1A00-B801-07A0-7346-BA5FA4131F7B}"/>
              </a:ext>
            </a:extLst>
          </p:cNvPr>
          <p:cNvSpPr/>
          <p:nvPr/>
        </p:nvSpPr>
        <p:spPr>
          <a:xfrm>
            <a:off x="8048824" y="3583110"/>
            <a:ext cx="721520" cy="1351022"/>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 name="灯片编号占位符 9">
            <a:extLst>
              <a:ext uri="{FF2B5EF4-FFF2-40B4-BE49-F238E27FC236}">
                <a16:creationId xmlns:a16="http://schemas.microsoft.com/office/drawing/2014/main" id="{8BF5711C-69EA-77EC-9339-D816757D223A}"/>
              </a:ext>
            </a:extLst>
          </p:cNvPr>
          <p:cNvSpPr>
            <a:spLocks noGrp="1"/>
          </p:cNvSpPr>
          <p:nvPr>
            <p:ph type="sldNum" sz="quarter" idx="12"/>
          </p:nvPr>
        </p:nvSpPr>
        <p:spPr/>
        <p:txBody>
          <a:bodyPr/>
          <a:lstStyle/>
          <a:p>
            <a:pPr>
              <a:defRPr/>
            </a:pPr>
            <a:fld id="{71A5E7D8-EA78-44FD-8E8D-A5712C6F70CB}" type="slidenum">
              <a:rPr lang="en-US" altLang="x-none" smtClean="0"/>
              <a:t>15</a:t>
            </a:fld>
            <a:endParaRPr lang="en-US" altLang="x-none"/>
          </a:p>
        </p:txBody>
      </p:sp>
    </p:spTree>
    <p:extLst>
      <p:ext uri="{BB962C8B-B14F-4D97-AF65-F5344CB8AC3E}">
        <p14:creationId xmlns:p14="http://schemas.microsoft.com/office/powerpoint/2010/main" val="336645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52B02-2016-02BC-833E-A7A86EF07B5D}"/>
              </a:ext>
            </a:extLst>
          </p:cNvPr>
          <p:cNvSpPr>
            <a:spLocks noGrp="1"/>
          </p:cNvSpPr>
          <p:nvPr>
            <p:ph type="ctrTitle"/>
          </p:nvPr>
        </p:nvSpPr>
        <p:spPr>
          <a:xfrm>
            <a:off x="371473" y="1851422"/>
            <a:ext cx="7225904" cy="1790700"/>
          </a:xfrm>
        </p:spPr>
        <p:txBody>
          <a:bodyPr>
            <a:normAutofit/>
          </a:bodyPr>
          <a:lstStyle/>
          <a:p>
            <a:pPr algn="l"/>
            <a:r>
              <a:rPr kumimoji="1" lang="en-US" altLang="zh-CN" b="1" dirty="0"/>
              <a:t>04 </a:t>
            </a:r>
            <a:br>
              <a:rPr kumimoji="1" lang="en-US" altLang="zh-CN" b="1" dirty="0"/>
            </a:br>
            <a:r>
              <a:rPr kumimoji="1" lang="en-US" altLang="zh-CN" b="1" dirty="0"/>
              <a:t>SQL View</a:t>
            </a:r>
            <a:endParaRPr kumimoji="1" lang="zh-CN" altLang="en-US" b="1" dirty="0"/>
          </a:p>
        </p:txBody>
      </p:sp>
      <p:sp>
        <p:nvSpPr>
          <p:cNvPr id="3" name="副标题 2">
            <a:extLst>
              <a:ext uri="{FF2B5EF4-FFF2-40B4-BE49-F238E27FC236}">
                <a16:creationId xmlns:a16="http://schemas.microsoft.com/office/drawing/2014/main" id="{4F09283F-0D0A-52AA-3C2E-07CCFF3137BE}"/>
              </a:ext>
            </a:extLst>
          </p:cNvPr>
          <p:cNvSpPr>
            <a:spLocks noGrp="1"/>
          </p:cNvSpPr>
          <p:nvPr>
            <p:ph type="subTitle" idx="1"/>
          </p:nvPr>
        </p:nvSpPr>
        <p:spPr>
          <a:xfrm>
            <a:off x="371473" y="4231563"/>
            <a:ext cx="8550039" cy="1006864"/>
          </a:xfrm>
        </p:spPr>
        <p:style>
          <a:lnRef idx="2">
            <a:schemeClr val="dk1"/>
          </a:lnRef>
          <a:fillRef idx="1">
            <a:schemeClr val="lt1"/>
          </a:fillRef>
          <a:effectRef idx="0">
            <a:schemeClr val="dk1"/>
          </a:effectRef>
          <a:fontRef idx="minor">
            <a:schemeClr val="dk1"/>
          </a:fontRef>
        </p:style>
        <p:txBody>
          <a:bodyPr/>
          <a:lstStyle/>
          <a:p>
            <a:pPr marL="257175" indent="-257175" algn="just">
              <a:buFont typeface="Arial" panose="020B0604020202020204" pitchFamily="34" charset="0"/>
              <a:buChar char="•"/>
            </a:pPr>
            <a:r>
              <a:rPr kumimoji="1" lang="en-US" altLang="zh-CN" sz="2800" dirty="0"/>
              <a:t>To focus, simplify, and customize the perception of the database.</a:t>
            </a:r>
            <a:endParaRPr kumimoji="1" lang="zh-CN" altLang="en-US" sz="2800" dirty="0"/>
          </a:p>
        </p:txBody>
      </p:sp>
      <p:sp>
        <p:nvSpPr>
          <p:cNvPr id="4" name="灯片编号占位符 3">
            <a:extLst>
              <a:ext uri="{FF2B5EF4-FFF2-40B4-BE49-F238E27FC236}">
                <a16:creationId xmlns:a16="http://schemas.microsoft.com/office/drawing/2014/main" id="{E3979FC7-5C6B-A2EA-2771-0B32B1ED1C86}"/>
              </a:ext>
            </a:extLst>
          </p:cNvPr>
          <p:cNvSpPr>
            <a:spLocks noGrp="1"/>
          </p:cNvSpPr>
          <p:nvPr>
            <p:ph type="sldNum" sz="quarter" idx="12"/>
          </p:nvPr>
        </p:nvSpPr>
        <p:spPr/>
        <p:txBody>
          <a:bodyPr/>
          <a:lstStyle/>
          <a:p>
            <a:pPr>
              <a:defRPr/>
            </a:pPr>
            <a:fld id="{97269BB5-6EAB-4753-B1DD-7FD817689FEB}" type="slidenum">
              <a:rPr lang="en-US" altLang="x-none" smtClean="0"/>
              <a:t>16</a:t>
            </a:fld>
            <a:endParaRPr lang="en-US" altLang="x-none">
              <a:solidFill>
                <a:srgbClr val="88A44D"/>
              </a:solidFill>
            </a:endParaRPr>
          </a:p>
        </p:txBody>
      </p:sp>
    </p:spTree>
    <p:extLst>
      <p:ext uri="{BB962C8B-B14F-4D97-AF65-F5344CB8AC3E}">
        <p14:creationId xmlns:p14="http://schemas.microsoft.com/office/powerpoint/2010/main" val="507953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DC27E5C5-81E2-8EBC-605E-9CC4207A9B8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232780" y="2737765"/>
            <a:ext cx="4869572" cy="1765658"/>
          </a:xfrm>
          <a:prstGeom prst="rect">
            <a:avLst/>
          </a:prstGeom>
          <a:ln>
            <a:solidFill>
              <a:schemeClr val="tx1"/>
            </a:solidFill>
          </a:ln>
        </p:spPr>
      </p:pic>
      <p:sp>
        <p:nvSpPr>
          <p:cNvPr id="4" name="文本框 3">
            <a:extLst>
              <a:ext uri="{FF2B5EF4-FFF2-40B4-BE49-F238E27FC236}">
                <a16:creationId xmlns:a16="http://schemas.microsoft.com/office/drawing/2014/main" id="{4C5F7523-7F63-C5BE-3040-34735711416F}"/>
              </a:ext>
            </a:extLst>
          </p:cNvPr>
          <p:cNvSpPr txBox="1"/>
          <p:nvPr/>
        </p:nvSpPr>
        <p:spPr>
          <a:xfrm>
            <a:off x="232780" y="1517359"/>
            <a:ext cx="8148389" cy="2158283"/>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View</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1:</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Evaluate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the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products</a:t>
            </a:r>
          </a:p>
          <a:p>
            <a:r>
              <a:rPr kumimoji="1" lang="zh-CN" altLang="en-US" sz="900" dirty="0">
                <a:latin typeface="Times New Roman" panose="02020603050405020304" pitchFamily="18" charset="0"/>
                <a:cs typeface="Times New Roman" panose="02020603050405020304" pitchFamily="18" charset="0"/>
              </a:rPr>
              <a:t>  </a:t>
            </a:r>
            <a:endParaRPr kumimoji="1" lang="en-US" altLang="zh-CN" sz="900" dirty="0">
              <a:latin typeface="Times New Roman" panose="02020603050405020304" pitchFamily="18" charset="0"/>
              <a:cs typeface="Times New Roman" panose="02020603050405020304" pitchFamily="18" charset="0"/>
            </a:endParaRPr>
          </a:p>
          <a:p>
            <a:pPr marL="257175" indent="-257175">
              <a:buFont typeface="Wingdings" pitchFamily="2" charset="2"/>
              <a:buChar char="Ø"/>
            </a:pPr>
            <a:r>
              <a:rPr lang="en-US" altLang="zh-CN" b="1" dirty="0">
                <a:latin typeface="Times New Roman" panose="02020603050405020304" pitchFamily="18" charset="0"/>
                <a:cs typeface="Times New Roman" panose="02020603050405020304" pitchFamily="18" charset="0"/>
              </a:rPr>
              <a:t>C</a:t>
            </a:r>
            <a:r>
              <a:rPr lang="en-US" altLang="zh-CN" sz="1725" dirty="0">
                <a:latin typeface="Times New Roman" panose="02020603050405020304" pitchFamily="18" charset="0"/>
                <a:cs typeface="Times New Roman" panose="02020603050405020304" pitchFamily="18" charset="0"/>
              </a:rPr>
              <a:t>ollect the data from each order such as customer’s</a:t>
            </a:r>
          </a:p>
          <a:p>
            <a:r>
              <a:rPr lang="zh-CN" altLang="en-US" sz="1725" dirty="0">
                <a:latin typeface="Times New Roman" panose="02020603050405020304" pitchFamily="18" charset="0"/>
                <a:cs typeface="Times New Roman" panose="02020603050405020304" pitchFamily="18" charset="0"/>
              </a:rPr>
              <a:t>     </a:t>
            </a:r>
            <a:r>
              <a:rPr lang="en-US" altLang="zh-CN" sz="1725" dirty="0">
                <a:latin typeface="Times New Roman" panose="02020603050405020304" pitchFamily="18" charset="0"/>
                <a:cs typeface="Times New Roman" panose="02020603050405020304" pitchFamily="18" charset="0"/>
              </a:rPr>
              <a:t>reviews and volume of sales to evaluate the product.</a:t>
            </a:r>
          </a:p>
          <a:p>
            <a:endParaRPr lang="en-US" altLang="zh-CN" dirty="0">
              <a:effectLst/>
              <a:latin typeface="Helvetica" pitchFamily="2" charset="0"/>
            </a:endParaRPr>
          </a:p>
          <a:p>
            <a:endParaRPr kumimoji="1" lang="en-US" altLang="zh-CN" dirty="0"/>
          </a:p>
          <a:p>
            <a:endParaRPr kumimoji="1" lang="en-US" altLang="zh-CN" dirty="0"/>
          </a:p>
          <a:p>
            <a:endParaRPr kumimoji="1" lang="en-US" altLang="zh-CN" dirty="0"/>
          </a:p>
        </p:txBody>
      </p:sp>
      <p:pic>
        <p:nvPicPr>
          <p:cNvPr id="10" name="图片 9">
            <a:extLst>
              <a:ext uri="{FF2B5EF4-FFF2-40B4-BE49-F238E27FC236}">
                <a16:creationId xmlns:a16="http://schemas.microsoft.com/office/drawing/2014/main" id="{6F9593DB-F03B-B09F-15B1-9C623B752AE0}"/>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Effect>
                      <a14:brightnessContrast contrast="20000"/>
                    </a14:imgEffect>
                  </a14:imgLayer>
                </a14:imgProps>
              </a:ext>
            </a:extLst>
          </a:blip>
          <a:srcRect r="24390"/>
          <a:stretch/>
        </p:blipFill>
        <p:spPr>
          <a:xfrm>
            <a:off x="232780" y="4907096"/>
            <a:ext cx="4407503" cy="996895"/>
          </a:xfrm>
          <a:prstGeom prst="rect">
            <a:avLst/>
          </a:prstGeom>
          <a:ln>
            <a:solidFill>
              <a:schemeClr val="tx1"/>
            </a:solidFill>
          </a:ln>
        </p:spPr>
      </p:pic>
      <p:grpSp>
        <p:nvGrpSpPr>
          <p:cNvPr id="32" name="组合 31">
            <a:extLst>
              <a:ext uri="{FF2B5EF4-FFF2-40B4-BE49-F238E27FC236}">
                <a16:creationId xmlns:a16="http://schemas.microsoft.com/office/drawing/2014/main" id="{A258CF6B-8EF1-3C90-5C93-67E553B025FA}"/>
              </a:ext>
            </a:extLst>
          </p:cNvPr>
          <p:cNvGrpSpPr/>
          <p:nvPr/>
        </p:nvGrpSpPr>
        <p:grpSpPr>
          <a:xfrm>
            <a:off x="5350891" y="1517359"/>
            <a:ext cx="3793109" cy="2601140"/>
            <a:chOff x="7081390" y="18992"/>
            <a:chExt cx="5057479" cy="3468187"/>
          </a:xfrm>
        </p:grpSpPr>
        <p:pic>
          <p:nvPicPr>
            <p:cNvPr id="30" name="图片 29">
              <a:extLst>
                <a:ext uri="{FF2B5EF4-FFF2-40B4-BE49-F238E27FC236}">
                  <a16:creationId xmlns:a16="http://schemas.microsoft.com/office/drawing/2014/main" id="{5169485D-3F3D-E77B-05B9-2147CC261F6B}"/>
                </a:ext>
              </a:extLst>
            </p:cNvPr>
            <p:cNvPicPr>
              <a:picLocks noChangeAspect="1"/>
            </p:cNvPicPr>
            <p:nvPr/>
          </p:nvPicPr>
          <p:blipFill>
            <a:blip r:embed="rId7">
              <a:grayscl/>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Lst>
            </a:blip>
            <a:stretch>
              <a:fillRect/>
            </a:stretch>
          </p:blipFill>
          <p:spPr>
            <a:xfrm>
              <a:off x="7081390" y="18992"/>
              <a:ext cx="5057479" cy="3468187"/>
            </a:xfrm>
            <a:prstGeom prst="rect">
              <a:avLst/>
            </a:prstGeom>
          </p:spPr>
        </p:pic>
        <p:sp>
          <p:nvSpPr>
            <p:cNvPr id="15" name="圆角矩形 14">
              <a:extLst>
                <a:ext uri="{FF2B5EF4-FFF2-40B4-BE49-F238E27FC236}">
                  <a16:creationId xmlns:a16="http://schemas.microsoft.com/office/drawing/2014/main" id="{971AA14B-86E6-9942-36DE-C318B540150F}"/>
                </a:ext>
              </a:extLst>
            </p:cNvPr>
            <p:cNvSpPr/>
            <p:nvPr/>
          </p:nvSpPr>
          <p:spPr>
            <a:xfrm>
              <a:off x="7089780" y="2606913"/>
              <a:ext cx="648000" cy="80809"/>
            </a:xfrm>
            <a:prstGeom prst="roundRect">
              <a:avLst/>
            </a:prstGeom>
            <a:solidFill>
              <a:schemeClr val="accent2">
                <a:lumMod val="60000"/>
                <a:lumOff val="40000"/>
                <a:alpha val="3979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圆角矩形 15">
              <a:extLst>
                <a:ext uri="{FF2B5EF4-FFF2-40B4-BE49-F238E27FC236}">
                  <a16:creationId xmlns:a16="http://schemas.microsoft.com/office/drawing/2014/main" id="{3D8551CB-F734-FF90-7015-F2C449FE4AF0}"/>
                </a:ext>
              </a:extLst>
            </p:cNvPr>
            <p:cNvSpPr/>
            <p:nvPr/>
          </p:nvSpPr>
          <p:spPr>
            <a:xfrm>
              <a:off x="9009973" y="2034076"/>
              <a:ext cx="666000" cy="80809"/>
            </a:xfrm>
            <a:prstGeom prst="roundRect">
              <a:avLst/>
            </a:prstGeom>
            <a:solidFill>
              <a:schemeClr val="accent2">
                <a:lumMod val="60000"/>
                <a:lumOff val="40000"/>
                <a:alpha val="3979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圆角矩形 16">
              <a:extLst>
                <a:ext uri="{FF2B5EF4-FFF2-40B4-BE49-F238E27FC236}">
                  <a16:creationId xmlns:a16="http://schemas.microsoft.com/office/drawing/2014/main" id="{CC430322-B731-2C54-967D-10C5D48FA8E8}"/>
                </a:ext>
              </a:extLst>
            </p:cNvPr>
            <p:cNvSpPr/>
            <p:nvPr/>
          </p:nvSpPr>
          <p:spPr>
            <a:xfrm>
              <a:off x="10606938" y="1650636"/>
              <a:ext cx="509987" cy="73626"/>
            </a:xfrm>
            <a:prstGeom prst="roundRect">
              <a:avLst/>
            </a:prstGeom>
            <a:solidFill>
              <a:schemeClr val="accent2">
                <a:lumMod val="60000"/>
                <a:lumOff val="40000"/>
                <a:alpha val="3979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圆角矩形 17">
              <a:extLst>
                <a:ext uri="{FF2B5EF4-FFF2-40B4-BE49-F238E27FC236}">
                  <a16:creationId xmlns:a16="http://schemas.microsoft.com/office/drawing/2014/main" id="{4F4B7B2D-D6E5-CFBF-DBE3-1FF24EA218A0}"/>
                </a:ext>
              </a:extLst>
            </p:cNvPr>
            <p:cNvSpPr/>
            <p:nvPr/>
          </p:nvSpPr>
          <p:spPr>
            <a:xfrm>
              <a:off x="7180830" y="3065909"/>
              <a:ext cx="558000" cy="80809"/>
            </a:xfrm>
            <a:prstGeom prst="roundRect">
              <a:avLst/>
            </a:prstGeom>
            <a:solidFill>
              <a:schemeClr val="accent1">
                <a:lumMod val="75000"/>
                <a:alpha val="3979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圆角矩形 18">
              <a:extLst>
                <a:ext uri="{FF2B5EF4-FFF2-40B4-BE49-F238E27FC236}">
                  <a16:creationId xmlns:a16="http://schemas.microsoft.com/office/drawing/2014/main" id="{E1B42C2F-D3DA-1EB2-05BA-A2F4A6DF76E7}"/>
                </a:ext>
              </a:extLst>
            </p:cNvPr>
            <p:cNvSpPr/>
            <p:nvPr/>
          </p:nvSpPr>
          <p:spPr>
            <a:xfrm>
              <a:off x="7180830" y="3219986"/>
              <a:ext cx="558000" cy="80809"/>
            </a:xfrm>
            <a:prstGeom prst="roundRect">
              <a:avLst/>
            </a:prstGeom>
            <a:solidFill>
              <a:schemeClr val="accent1">
                <a:lumMod val="75000"/>
                <a:alpha val="3979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 name="圆角矩形 19">
              <a:extLst>
                <a:ext uri="{FF2B5EF4-FFF2-40B4-BE49-F238E27FC236}">
                  <a16:creationId xmlns:a16="http://schemas.microsoft.com/office/drawing/2014/main" id="{1F137985-14ED-BC6D-B5C0-950A6AC7EC07}"/>
                </a:ext>
              </a:extLst>
            </p:cNvPr>
            <p:cNvSpPr/>
            <p:nvPr/>
          </p:nvSpPr>
          <p:spPr>
            <a:xfrm>
              <a:off x="9107530" y="2123274"/>
              <a:ext cx="561600" cy="80809"/>
            </a:xfrm>
            <a:prstGeom prst="roundRect">
              <a:avLst/>
            </a:prstGeom>
            <a:solidFill>
              <a:schemeClr val="accent1">
                <a:lumMod val="75000"/>
                <a:alpha val="3979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圆角矩形 20">
              <a:extLst>
                <a:ext uri="{FF2B5EF4-FFF2-40B4-BE49-F238E27FC236}">
                  <a16:creationId xmlns:a16="http://schemas.microsoft.com/office/drawing/2014/main" id="{19DB7B00-E983-4E31-3D11-9014A469FB10}"/>
                </a:ext>
              </a:extLst>
            </p:cNvPr>
            <p:cNvSpPr/>
            <p:nvPr/>
          </p:nvSpPr>
          <p:spPr>
            <a:xfrm>
              <a:off x="9102142" y="2204082"/>
              <a:ext cx="567451" cy="80809"/>
            </a:xfrm>
            <a:prstGeom prst="roundRect">
              <a:avLst/>
            </a:prstGeom>
            <a:solidFill>
              <a:schemeClr val="accent1">
                <a:lumMod val="75000"/>
                <a:alpha val="3979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2" name="圆角矩形 21">
              <a:extLst>
                <a:ext uri="{FF2B5EF4-FFF2-40B4-BE49-F238E27FC236}">
                  <a16:creationId xmlns:a16="http://schemas.microsoft.com/office/drawing/2014/main" id="{3A3DC128-B028-5636-4151-E6A781C1D445}"/>
                </a:ext>
              </a:extLst>
            </p:cNvPr>
            <p:cNvSpPr/>
            <p:nvPr/>
          </p:nvSpPr>
          <p:spPr>
            <a:xfrm>
              <a:off x="10698785" y="2044370"/>
              <a:ext cx="409751" cy="73626"/>
            </a:xfrm>
            <a:prstGeom prst="roundRect">
              <a:avLst/>
            </a:prstGeom>
            <a:solidFill>
              <a:schemeClr val="accent1">
                <a:lumMod val="75000"/>
                <a:alpha val="3979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28" name="圆角矩形 27">
            <a:extLst>
              <a:ext uri="{FF2B5EF4-FFF2-40B4-BE49-F238E27FC236}">
                <a16:creationId xmlns:a16="http://schemas.microsoft.com/office/drawing/2014/main" id="{30BC465B-B758-AEE2-F2A3-6F4E700215BC}"/>
              </a:ext>
            </a:extLst>
          </p:cNvPr>
          <p:cNvSpPr/>
          <p:nvPr/>
        </p:nvSpPr>
        <p:spPr>
          <a:xfrm>
            <a:off x="2406112" y="4864383"/>
            <a:ext cx="2296517" cy="3304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Title 3">
            <a:extLst>
              <a:ext uri="{FF2B5EF4-FFF2-40B4-BE49-F238E27FC236}">
                <a16:creationId xmlns:a16="http://schemas.microsoft.com/office/drawing/2014/main" id="{112CEF8E-24BA-CAFF-5072-3FCECB16A93B}"/>
              </a:ext>
            </a:extLst>
          </p:cNvPr>
          <p:cNvSpPr>
            <a:spLocks noGrp="1"/>
          </p:cNvSpPr>
          <p:nvPr/>
        </p:nvSpPr>
        <p:spPr bwMode="auto">
          <a:xfrm>
            <a:off x="1540896" y="231774"/>
            <a:ext cx="700767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eaLnBrk="1" hangingPunct="1"/>
            <a:r>
              <a:rPr lang="en-US" altLang="zh-CN" dirty="0">
                <a:ea typeface="MS PGothic"/>
              </a:rPr>
              <a:t>View</a:t>
            </a:r>
            <a:endParaRPr lang="en-US" altLang="en-US" dirty="0">
              <a:latin typeface="Arial" panose="020B0604020202090204" pitchFamily="34" charset="0"/>
              <a:ea typeface="MS PGothic" panose="020B0600070205080204" pitchFamily="34" charset="-128"/>
              <a:cs typeface="Arial" panose="020B0604020202090204" pitchFamily="34" charset="0"/>
            </a:endParaRPr>
          </a:p>
        </p:txBody>
      </p:sp>
      <p:sp>
        <p:nvSpPr>
          <p:cNvPr id="3" name="灯片编号占位符 2">
            <a:extLst>
              <a:ext uri="{FF2B5EF4-FFF2-40B4-BE49-F238E27FC236}">
                <a16:creationId xmlns:a16="http://schemas.microsoft.com/office/drawing/2014/main" id="{15E120AB-5155-7EAB-322E-6EF37F603A39}"/>
              </a:ext>
            </a:extLst>
          </p:cNvPr>
          <p:cNvSpPr>
            <a:spLocks noGrp="1"/>
          </p:cNvSpPr>
          <p:nvPr>
            <p:ph type="sldNum" sz="quarter" idx="12"/>
          </p:nvPr>
        </p:nvSpPr>
        <p:spPr/>
        <p:txBody>
          <a:bodyPr/>
          <a:lstStyle/>
          <a:p>
            <a:pPr>
              <a:defRPr/>
            </a:pPr>
            <a:fld id="{97269BB5-6EAB-4753-B1DD-7FD817689FEB}" type="slidenum">
              <a:rPr lang="en-US" altLang="x-none" smtClean="0"/>
              <a:t>17</a:t>
            </a:fld>
            <a:endParaRPr lang="en-US" altLang="x-none">
              <a:solidFill>
                <a:srgbClr val="88A44D"/>
              </a:solidFill>
            </a:endParaRPr>
          </a:p>
        </p:txBody>
      </p:sp>
    </p:spTree>
    <p:extLst>
      <p:ext uri="{BB962C8B-B14F-4D97-AF65-F5344CB8AC3E}">
        <p14:creationId xmlns:p14="http://schemas.microsoft.com/office/powerpoint/2010/main" val="1225225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C5F7523-7F63-C5BE-3040-34735711416F}"/>
              </a:ext>
            </a:extLst>
          </p:cNvPr>
          <p:cNvSpPr txBox="1"/>
          <p:nvPr/>
        </p:nvSpPr>
        <p:spPr>
          <a:xfrm>
            <a:off x="232780" y="1603087"/>
            <a:ext cx="8148389" cy="1869743"/>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View</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2:</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Customer Recommendation</a:t>
            </a:r>
          </a:p>
          <a:p>
            <a:r>
              <a:rPr kumimoji="1" lang="zh-CN" altLang="en-US" sz="900" dirty="0">
                <a:latin typeface="Times New Roman" panose="02020603050405020304" pitchFamily="18" charset="0"/>
                <a:cs typeface="Times New Roman" panose="02020603050405020304" pitchFamily="18" charset="0"/>
              </a:rPr>
              <a:t>  </a:t>
            </a:r>
            <a:endParaRPr kumimoji="1" lang="en-US" altLang="zh-CN" sz="900" dirty="0">
              <a:latin typeface="Times New Roman" panose="02020603050405020304" pitchFamily="18" charset="0"/>
              <a:cs typeface="Times New Roman" panose="02020603050405020304" pitchFamily="18" charset="0"/>
            </a:endParaRPr>
          </a:p>
          <a:p>
            <a:pPr marL="257175" indent="-257175">
              <a:buFont typeface="Wingdings" pitchFamily="2" charset="2"/>
              <a:buChar char="Ø"/>
            </a:pPr>
            <a:r>
              <a:rPr lang="en-US" altLang="zh-CN" sz="1725" b="1" dirty="0">
                <a:latin typeface="Times New Roman" panose="02020603050405020304" pitchFamily="18" charset="0"/>
                <a:cs typeface="Times New Roman" panose="02020603050405020304" pitchFamily="18" charset="0"/>
              </a:rPr>
              <a:t>R</a:t>
            </a:r>
            <a:r>
              <a:rPr lang="en-US" altLang="zh-CN" sz="1725" dirty="0">
                <a:latin typeface="Times New Roman" panose="02020603050405020304" pitchFamily="18" charset="0"/>
                <a:cs typeface="Times New Roman" panose="02020603050405020304" pitchFamily="18" charset="0"/>
              </a:rPr>
              <a:t>ecommend suitable products based on customer’s</a:t>
            </a:r>
          </a:p>
          <a:p>
            <a:r>
              <a:rPr lang="zh-CN" altLang="en-US" sz="1725" dirty="0">
                <a:latin typeface="Times New Roman" panose="02020603050405020304" pitchFamily="18" charset="0"/>
                <a:cs typeface="Times New Roman" panose="02020603050405020304" pitchFamily="18" charset="0"/>
              </a:rPr>
              <a:t>    </a:t>
            </a:r>
            <a:r>
              <a:rPr lang="en-US" altLang="zh-CN" sz="1725" dirty="0">
                <a:latin typeface="Times New Roman" panose="02020603050405020304" pitchFamily="18" charset="0"/>
                <a:cs typeface="Times New Roman" panose="02020603050405020304" pitchFamily="18" charset="0"/>
              </a:rPr>
              <a:t> personal information</a:t>
            </a:r>
          </a:p>
          <a:p>
            <a:endParaRPr kumimoji="1" lang="en-US" altLang="zh-CN" dirty="0"/>
          </a:p>
          <a:p>
            <a:endParaRPr kumimoji="1" lang="en-US" altLang="zh-CN" dirty="0"/>
          </a:p>
          <a:p>
            <a:endParaRPr kumimoji="1" lang="en-US" altLang="zh-CN" dirty="0"/>
          </a:p>
        </p:txBody>
      </p:sp>
      <p:pic>
        <p:nvPicPr>
          <p:cNvPr id="3" name="图片 2">
            <a:extLst>
              <a:ext uri="{FF2B5EF4-FFF2-40B4-BE49-F238E27FC236}">
                <a16:creationId xmlns:a16="http://schemas.microsoft.com/office/drawing/2014/main" id="{7431EA5D-6DC8-9E2C-B170-114DBBBBDC2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231880" y="5035164"/>
            <a:ext cx="4558005" cy="1205495"/>
          </a:xfrm>
          <a:prstGeom prst="rect">
            <a:avLst/>
          </a:prstGeom>
          <a:ln>
            <a:solidFill>
              <a:schemeClr val="tx1"/>
            </a:solidFill>
          </a:ln>
        </p:spPr>
      </p:pic>
      <p:pic>
        <p:nvPicPr>
          <p:cNvPr id="11" name="图片 10">
            <a:extLst>
              <a:ext uri="{FF2B5EF4-FFF2-40B4-BE49-F238E27FC236}">
                <a16:creationId xmlns:a16="http://schemas.microsoft.com/office/drawing/2014/main" id="{04352272-E672-3E8F-F5AA-B5E534B8A0AA}"/>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Effect>
                      <a14:brightnessContrast contrast="20000"/>
                    </a14:imgEffect>
                  </a14:imgLayer>
                </a14:imgProps>
              </a:ext>
            </a:extLst>
          </a:blip>
          <a:srcRect l="701"/>
          <a:stretch/>
        </p:blipFill>
        <p:spPr>
          <a:xfrm>
            <a:off x="231880" y="3033757"/>
            <a:ext cx="4869572" cy="1835683"/>
          </a:xfrm>
          <a:prstGeom prst="rect">
            <a:avLst/>
          </a:prstGeom>
          <a:ln>
            <a:solidFill>
              <a:schemeClr val="tx1"/>
            </a:solidFill>
          </a:ln>
        </p:spPr>
      </p:pic>
      <p:grpSp>
        <p:nvGrpSpPr>
          <p:cNvPr id="32" name="组合 31">
            <a:extLst>
              <a:ext uri="{FF2B5EF4-FFF2-40B4-BE49-F238E27FC236}">
                <a16:creationId xmlns:a16="http://schemas.microsoft.com/office/drawing/2014/main" id="{78D66CAE-A3ED-FA3A-8248-350683C357A5}"/>
              </a:ext>
            </a:extLst>
          </p:cNvPr>
          <p:cNvGrpSpPr/>
          <p:nvPr/>
        </p:nvGrpSpPr>
        <p:grpSpPr>
          <a:xfrm>
            <a:off x="5230477" y="1517359"/>
            <a:ext cx="3793109" cy="2601140"/>
            <a:chOff x="7081390" y="2214"/>
            <a:chExt cx="5057479" cy="3468187"/>
          </a:xfrm>
        </p:grpSpPr>
        <p:pic>
          <p:nvPicPr>
            <p:cNvPr id="30" name="图片 29">
              <a:extLst>
                <a:ext uri="{FF2B5EF4-FFF2-40B4-BE49-F238E27FC236}">
                  <a16:creationId xmlns:a16="http://schemas.microsoft.com/office/drawing/2014/main" id="{9C4720D7-5111-B9AA-A8C0-5E8B3FCC9189}"/>
                </a:ext>
              </a:extLst>
            </p:cNvPr>
            <p:cNvPicPr>
              <a:picLocks noChangeAspect="1"/>
            </p:cNvPicPr>
            <p:nvPr/>
          </p:nvPicPr>
          <p:blipFill>
            <a:blip r:embed="rId7">
              <a:grayscl/>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Lst>
            </a:blip>
            <a:stretch>
              <a:fillRect/>
            </a:stretch>
          </p:blipFill>
          <p:spPr>
            <a:xfrm>
              <a:off x="7081390" y="2214"/>
              <a:ext cx="5057479" cy="3468187"/>
            </a:xfrm>
            <a:prstGeom prst="rect">
              <a:avLst/>
            </a:prstGeom>
          </p:spPr>
        </p:pic>
        <p:sp>
          <p:nvSpPr>
            <p:cNvPr id="15" name="圆角矩形 14">
              <a:extLst>
                <a:ext uri="{FF2B5EF4-FFF2-40B4-BE49-F238E27FC236}">
                  <a16:creationId xmlns:a16="http://schemas.microsoft.com/office/drawing/2014/main" id="{971AA14B-86E6-9942-36DE-C318B540150F}"/>
                </a:ext>
              </a:extLst>
            </p:cNvPr>
            <p:cNvSpPr/>
            <p:nvPr/>
          </p:nvSpPr>
          <p:spPr>
            <a:xfrm>
              <a:off x="7151141" y="803108"/>
              <a:ext cx="576000" cy="76488"/>
            </a:xfrm>
            <a:prstGeom prst="roundRect">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圆角矩形 15">
              <a:extLst>
                <a:ext uri="{FF2B5EF4-FFF2-40B4-BE49-F238E27FC236}">
                  <a16:creationId xmlns:a16="http://schemas.microsoft.com/office/drawing/2014/main" id="{3D8551CB-F734-FF90-7015-F2C449FE4AF0}"/>
                </a:ext>
              </a:extLst>
            </p:cNvPr>
            <p:cNvSpPr/>
            <p:nvPr/>
          </p:nvSpPr>
          <p:spPr>
            <a:xfrm>
              <a:off x="10542008" y="2925330"/>
              <a:ext cx="720000" cy="82800"/>
            </a:xfrm>
            <a:prstGeom prst="roundRect">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圆角矩形 16">
              <a:extLst>
                <a:ext uri="{FF2B5EF4-FFF2-40B4-BE49-F238E27FC236}">
                  <a16:creationId xmlns:a16="http://schemas.microsoft.com/office/drawing/2014/main" id="{CC430322-B731-2C54-967D-10C5D48FA8E8}"/>
                </a:ext>
              </a:extLst>
            </p:cNvPr>
            <p:cNvSpPr/>
            <p:nvPr/>
          </p:nvSpPr>
          <p:spPr>
            <a:xfrm>
              <a:off x="10589982" y="2374214"/>
              <a:ext cx="612000" cy="73626"/>
            </a:xfrm>
            <a:prstGeom prst="roundRect">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圆角矩形 17">
              <a:extLst>
                <a:ext uri="{FF2B5EF4-FFF2-40B4-BE49-F238E27FC236}">
                  <a16:creationId xmlns:a16="http://schemas.microsoft.com/office/drawing/2014/main" id="{4F4B7B2D-D6E5-CFBF-DBE3-1FF24EA218A0}"/>
                </a:ext>
              </a:extLst>
            </p:cNvPr>
            <p:cNvSpPr/>
            <p:nvPr/>
          </p:nvSpPr>
          <p:spPr>
            <a:xfrm>
              <a:off x="7240942" y="1017809"/>
              <a:ext cx="486000" cy="81931"/>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圆角矩形 18">
              <a:extLst>
                <a:ext uri="{FF2B5EF4-FFF2-40B4-BE49-F238E27FC236}">
                  <a16:creationId xmlns:a16="http://schemas.microsoft.com/office/drawing/2014/main" id="{E1B42C2F-D3DA-1EB2-05BA-A2F4A6DF76E7}"/>
                </a:ext>
              </a:extLst>
            </p:cNvPr>
            <p:cNvSpPr/>
            <p:nvPr/>
          </p:nvSpPr>
          <p:spPr>
            <a:xfrm>
              <a:off x="10630126" y="3161660"/>
              <a:ext cx="612000" cy="80809"/>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 name="圆角矩形 19">
              <a:extLst>
                <a:ext uri="{FF2B5EF4-FFF2-40B4-BE49-F238E27FC236}">
                  <a16:creationId xmlns:a16="http://schemas.microsoft.com/office/drawing/2014/main" id="{1F137985-14ED-BC6D-B5C0-950A6AC7EC07}"/>
                </a:ext>
              </a:extLst>
            </p:cNvPr>
            <p:cNvSpPr/>
            <p:nvPr/>
          </p:nvSpPr>
          <p:spPr>
            <a:xfrm>
              <a:off x="10678347" y="2448754"/>
              <a:ext cx="540000" cy="80809"/>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圆角矩形 23">
              <a:extLst>
                <a:ext uri="{FF2B5EF4-FFF2-40B4-BE49-F238E27FC236}">
                  <a16:creationId xmlns:a16="http://schemas.microsoft.com/office/drawing/2014/main" id="{2D77DCCF-4DC6-3D06-484A-CCF07B13567B}"/>
                </a:ext>
              </a:extLst>
            </p:cNvPr>
            <p:cNvSpPr/>
            <p:nvPr/>
          </p:nvSpPr>
          <p:spPr>
            <a:xfrm>
              <a:off x="7243111" y="915943"/>
              <a:ext cx="478800" cy="81931"/>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圆角矩形 24">
              <a:extLst>
                <a:ext uri="{FF2B5EF4-FFF2-40B4-BE49-F238E27FC236}">
                  <a16:creationId xmlns:a16="http://schemas.microsoft.com/office/drawing/2014/main" id="{EBAB3904-C4E2-ACC8-2022-0025F6B409C0}"/>
                </a:ext>
              </a:extLst>
            </p:cNvPr>
            <p:cNvSpPr/>
            <p:nvPr/>
          </p:nvSpPr>
          <p:spPr>
            <a:xfrm>
              <a:off x="9023349" y="2032837"/>
              <a:ext cx="648000" cy="73626"/>
            </a:xfrm>
            <a:prstGeom prst="roundRect">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圆角矩形 25">
              <a:extLst>
                <a:ext uri="{FF2B5EF4-FFF2-40B4-BE49-F238E27FC236}">
                  <a16:creationId xmlns:a16="http://schemas.microsoft.com/office/drawing/2014/main" id="{0CB22B48-BA5A-2A6F-855F-C96C1A0F7051}"/>
                </a:ext>
              </a:extLst>
            </p:cNvPr>
            <p:cNvSpPr/>
            <p:nvPr/>
          </p:nvSpPr>
          <p:spPr>
            <a:xfrm>
              <a:off x="9103258" y="2185098"/>
              <a:ext cx="567451" cy="80809"/>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29" name="圆角矩形 28">
            <a:extLst>
              <a:ext uri="{FF2B5EF4-FFF2-40B4-BE49-F238E27FC236}">
                <a16:creationId xmlns:a16="http://schemas.microsoft.com/office/drawing/2014/main" id="{8AEF20FD-1040-803D-ED9E-0342BF41BE2F}"/>
              </a:ext>
            </a:extLst>
          </p:cNvPr>
          <p:cNvSpPr/>
          <p:nvPr/>
        </p:nvSpPr>
        <p:spPr>
          <a:xfrm>
            <a:off x="1336729" y="4993668"/>
            <a:ext cx="3453156" cy="3304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Title 3">
            <a:extLst>
              <a:ext uri="{FF2B5EF4-FFF2-40B4-BE49-F238E27FC236}">
                <a16:creationId xmlns:a16="http://schemas.microsoft.com/office/drawing/2014/main" id="{3B9B8A56-0200-BE3C-F623-D8CA9B52B4C8}"/>
              </a:ext>
            </a:extLst>
          </p:cNvPr>
          <p:cNvSpPr>
            <a:spLocks noGrp="1"/>
          </p:cNvSpPr>
          <p:nvPr/>
        </p:nvSpPr>
        <p:spPr bwMode="auto">
          <a:xfrm>
            <a:off x="1726638" y="274638"/>
            <a:ext cx="700767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eaLnBrk="1" hangingPunct="1"/>
            <a:r>
              <a:rPr lang="en-US" altLang="zh-CN" dirty="0">
                <a:ea typeface="MS PGothic"/>
              </a:rPr>
              <a:t>View</a:t>
            </a:r>
            <a:endParaRPr lang="en-US" altLang="en-US" dirty="0">
              <a:latin typeface="Arial" panose="020B0604020202090204" pitchFamily="34" charset="0"/>
              <a:ea typeface="MS PGothic" panose="020B0600070205080204" pitchFamily="34" charset="-128"/>
              <a:cs typeface="Arial" panose="020B0604020202090204" pitchFamily="34" charset="0"/>
            </a:endParaRPr>
          </a:p>
        </p:txBody>
      </p:sp>
      <p:sp>
        <p:nvSpPr>
          <p:cNvPr id="5" name="灯片编号占位符 4">
            <a:extLst>
              <a:ext uri="{FF2B5EF4-FFF2-40B4-BE49-F238E27FC236}">
                <a16:creationId xmlns:a16="http://schemas.microsoft.com/office/drawing/2014/main" id="{5BA5AFF0-705A-CA50-4296-20CB3086C416}"/>
              </a:ext>
            </a:extLst>
          </p:cNvPr>
          <p:cNvSpPr>
            <a:spLocks noGrp="1"/>
          </p:cNvSpPr>
          <p:nvPr>
            <p:ph type="sldNum" sz="quarter" idx="12"/>
          </p:nvPr>
        </p:nvSpPr>
        <p:spPr/>
        <p:txBody>
          <a:bodyPr/>
          <a:lstStyle/>
          <a:p>
            <a:pPr>
              <a:defRPr/>
            </a:pPr>
            <a:fld id="{97269BB5-6EAB-4753-B1DD-7FD817689FEB}" type="slidenum">
              <a:rPr lang="en-US" altLang="x-none" smtClean="0"/>
              <a:t>18</a:t>
            </a:fld>
            <a:endParaRPr lang="en-US" altLang="x-none">
              <a:solidFill>
                <a:srgbClr val="88A44D"/>
              </a:solidFill>
            </a:endParaRPr>
          </a:p>
        </p:txBody>
      </p:sp>
    </p:spTree>
    <p:extLst>
      <p:ext uri="{BB962C8B-B14F-4D97-AF65-F5344CB8AC3E}">
        <p14:creationId xmlns:p14="http://schemas.microsoft.com/office/powerpoint/2010/main" val="2107560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5"/>
          <p:cNvSpPr>
            <a:spLocks noGrp="1"/>
          </p:cNvSpPr>
          <p:nvPr>
            <p:ph sz="half" idx="4294967295"/>
          </p:nvPr>
        </p:nvSpPr>
        <p:spPr>
          <a:xfrm>
            <a:off x="1320820" y="1486756"/>
            <a:ext cx="6288846" cy="4325107"/>
          </a:xfrm>
        </p:spPr>
        <p:txBody>
          <a:bodyPr/>
          <a:lstStyle/>
          <a:p>
            <a:pPr marL="0" indent="0" algn="ctr" eaLnBrk="1" hangingPunct="1">
              <a:buNone/>
            </a:pPr>
            <a:endParaRPr lang="en-US" altLang="en-US" dirty="0">
              <a:ea typeface="MS PGothic"/>
            </a:endParaRPr>
          </a:p>
          <a:p>
            <a:r>
              <a:rPr lang="en-US" altLang="en-US" b="1" dirty="0">
                <a:ea typeface="MS PGothic"/>
              </a:rPr>
              <a:t>Data</a:t>
            </a:r>
            <a:r>
              <a:rPr lang="en-US" altLang="zh-CN" b="1" dirty="0">
                <a:ea typeface="MS PGothic"/>
              </a:rPr>
              <a:t>base</a:t>
            </a:r>
            <a:r>
              <a:rPr lang="zh-CN" altLang="en-US" b="1" dirty="0">
                <a:ea typeface="MS PGothic"/>
              </a:rPr>
              <a:t> </a:t>
            </a:r>
            <a:r>
              <a:rPr lang="en-US" altLang="zh-CN" b="1" dirty="0">
                <a:ea typeface="MS PGothic"/>
              </a:rPr>
              <a:t>Design Document</a:t>
            </a:r>
          </a:p>
          <a:p>
            <a:r>
              <a:rPr lang="en-US" altLang="zh-CN" b="1" dirty="0">
                <a:ea typeface="MS PGothic"/>
              </a:rPr>
              <a:t>ERD</a:t>
            </a:r>
          </a:p>
          <a:p>
            <a:r>
              <a:rPr lang="en-US" altLang="zh-CN" b="1" dirty="0">
                <a:ea typeface="MS PGothic"/>
              </a:rPr>
              <a:t>SQL DDL</a:t>
            </a:r>
            <a:r>
              <a:rPr lang="zh-CN" altLang="en-US" b="1" dirty="0">
                <a:ea typeface="MS PGothic"/>
              </a:rPr>
              <a:t> </a:t>
            </a:r>
            <a:r>
              <a:rPr lang="en-US" altLang="zh-CN" b="1" dirty="0">
                <a:ea typeface="MS PGothic"/>
              </a:rPr>
              <a:t>Statement</a:t>
            </a:r>
          </a:p>
          <a:p>
            <a:r>
              <a:rPr lang="en-US" altLang="zh-CN" b="1" dirty="0">
                <a:ea typeface="MS PGothic"/>
              </a:rPr>
              <a:t>SQL View</a:t>
            </a:r>
          </a:p>
          <a:p>
            <a:r>
              <a:rPr lang="en-US" altLang="zh-CN" b="1" dirty="0">
                <a:ea typeface="MS PGothic"/>
              </a:rPr>
              <a:t>Report &amp; Visualization</a:t>
            </a:r>
            <a:endParaRPr lang="en-US" altLang="en-US" b="1" dirty="0">
              <a:ea typeface="MS PGothic"/>
            </a:endParaRPr>
          </a:p>
        </p:txBody>
      </p:sp>
      <p:sp>
        <p:nvSpPr>
          <p:cNvPr id="2" name="Title 3">
            <a:extLst>
              <a:ext uri="{FF2B5EF4-FFF2-40B4-BE49-F238E27FC236}">
                <a16:creationId xmlns:a16="http://schemas.microsoft.com/office/drawing/2014/main" id="{9AB08E36-12E6-620F-BD99-D6B622BC5312}"/>
              </a:ext>
            </a:extLst>
          </p:cNvPr>
          <p:cNvSpPr txBox="1">
            <a:spLocks/>
          </p:cNvSpPr>
          <p:nvPr/>
        </p:nvSpPr>
        <p:spPr>
          <a:xfrm>
            <a:off x="5579392" y="522611"/>
            <a:ext cx="2774197" cy="670759"/>
          </a:xfrm>
          <a:prstGeom prst="rect">
            <a:avLst/>
          </a:prstGeom>
        </p:spPr>
        <p:txBody>
          <a:bodyPr/>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eaLnBrk="1" hangingPunct="1"/>
            <a:r>
              <a:rPr lang="en-US" altLang="en-US" sz="4000" dirty="0">
                <a:ea typeface="MS PGothic"/>
              </a:rPr>
              <a:t>Contents</a:t>
            </a:r>
          </a:p>
        </p:txBody>
      </p:sp>
      <p:sp>
        <p:nvSpPr>
          <p:cNvPr id="3" name="灯片编号占位符 2">
            <a:extLst>
              <a:ext uri="{FF2B5EF4-FFF2-40B4-BE49-F238E27FC236}">
                <a16:creationId xmlns:a16="http://schemas.microsoft.com/office/drawing/2014/main" id="{5D3BC00D-0679-1BB1-60F8-127027D823C6}"/>
              </a:ext>
            </a:extLst>
          </p:cNvPr>
          <p:cNvSpPr>
            <a:spLocks noGrp="1"/>
          </p:cNvSpPr>
          <p:nvPr>
            <p:ph type="sldNum" sz="quarter" idx="12"/>
          </p:nvPr>
        </p:nvSpPr>
        <p:spPr/>
        <p:txBody>
          <a:bodyPr/>
          <a:lstStyle/>
          <a:p>
            <a:pPr>
              <a:defRPr/>
            </a:pPr>
            <a:fld id="{71A5E7D8-EA78-44FD-8E8D-A5712C6F70CB}" type="slidenum">
              <a:rPr lang="en-US" altLang="x-none" smtClean="0"/>
              <a:t>1</a:t>
            </a:fld>
            <a:endParaRPr lang="en-US" altLang="x-non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E5CC101-C9DE-D1D6-8251-889042ACBA3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rcRect l="424"/>
          <a:stretch/>
        </p:blipFill>
        <p:spPr>
          <a:xfrm>
            <a:off x="232780" y="3116186"/>
            <a:ext cx="4888619" cy="2845095"/>
          </a:xfrm>
          <a:prstGeom prst="rect">
            <a:avLst/>
          </a:prstGeom>
          <a:ln>
            <a:solidFill>
              <a:schemeClr val="tx1"/>
            </a:solidFill>
          </a:ln>
        </p:spPr>
      </p:pic>
      <p:sp>
        <p:nvSpPr>
          <p:cNvPr id="4" name="文本框 3">
            <a:extLst>
              <a:ext uri="{FF2B5EF4-FFF2-40B4-BE49-F238E27FC236}">
                <a16:creationId xmlns:a16="http://schemas.microsoft.com/office/drawing/2014/main" id="{4C5F7523-7F63-C5BE-3040-34735711416F}"/>
              </a:ext>
            </a:extLst>
          </p:cNvPr>
          <p:cNvSpPr txBox="1"/>
          <p:nvPr/>
        </p:nvSpPr>
        <p:spPr>
          <a:xfrm>
            <a:off x="161340" y="1760254"/>
            <a:ext cx="8148389" cy="159274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View</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3:</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Best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sales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product</a:t>
            </a:r>
          </a:p>
          <a:p>
            <a:r>
              <a:rPr kumimoji="1" lang="zh-CN" altLang="en-US" sz="900" dirty="0">
                <a:latin typeface="Times New Roman" panose="02020603050405020304" pitchFamily="18" charset="0"/>
                <a:cs typeface="Times New Roman" panose="02020603050405020304" pitchFamily="18" charset="0"/>
              </a:rPr>
              <a:t>  </a:t>
            </a:r>
            <a:endParaRPr kumimoji="1" lang="en-US" altLang="zh-CN" sz="900" dirty="0">
              <a:latin typeface="Times New Roman" panose="02020603050405020304" pitchFamily="18" charset="0"/>
              <a:cs typeface="Times New Roman" panose="02020603050405020304" pitchFamily="18" charset="0"/>
            </a:endParaRPr>
          </a:p>
          <a:p>
            <a:pPr marL="257175" indent="-257175">
              <a:buFont typeface="Wingdings" pitchFamily="2" charset="2"/>
              <a:buChar char="Ø"/>
            </a:pPr>
            <a:r>
              <a:rPr lang="en-US" altLang="zh-CN" sz="1725" b="1" dirty="0">
                <a:latin typeface="Times New Roman" panose="02020603050405020304" pitchFamily="18" charset="0"/>
                <a:cs typeface="Times New Roman" panose="02020603050405020304" pitchFamily="18" charset="0"/>
              </a:rPr>
              <a:t>P</a:t>
            </a:r>
            <a:r>
              <a:rPr lang="en-US" altLang="zh-CN" sz="1725" dirty="0">
                <a:latin typeface="Times New Roman" panose="02020603050405020304" pitchFamily="18" charset="0"/>
                <a:cs typeface="Times New Roman" panose="02020603050405020304" pitchFamily="18" charset="0"/>
              </a:rPr>
              <a:t>rovide retailers with valuable statistics to forecast </a:t>
            </a:r>
          </a:p>
          <a:p>
            <a:r>
              <a:rPr lang="zh-CN" altLang="en-US" sz="1725" dirty="0">
                <a:latin typeface="Times New Roman" panose="02020603050405020304" pitchFamily="18" charset="0"/>
                <a:cs typeface="Times New Roman" panose="02020603050405020304" pitchFamily="18" charset="0"/>
              </a:rPr>
              <a:t>     </a:t>
            </a:r>
            <a:r>
              <a:rPr lang="en-US" altLang="zh-CN" sz="1725" dirty="0">
                <a:latin typeface="Times New Roman" panose="02020603050405020304" pitchFamily="18" charset="0"/>
                <a:cs typeface="Times New Roman" panose="02020603050405020304" pitchFamily="18" charset="0"/>
              </a:rPr>
              <a:t>customer’s demand and meet supplies.</a:t>
            </a:r>
            <a:endParaRPr kumimoji="1" lang="en-US" altLang="zh-CN" dirty="0"/>
          </a:p>
          <a:p>
            <a:endParaRPr kumimoji="1" lang="en-US" altLang="zh-CN" dirty="0"/>
          </a:p>
          <a:p>
            <a:endParaRPr kumimoji="1" lang="en-US" altLang="zh-CN" dirty="0"/>
          </a:p>
        </p:txBody>
      </p:sp>
      <p:pic>
        <p:nvPicPr>
          <p:cNvPr id="8" name="图片 7">
            <a:extLst>
              <a:ext uri="{FF2B5EF4-FFF2-40B4-BE49-F238E27FC236}">
                <a16:creationId xmlns:a16="http://schemas.microsoft.com/office/drawing/2014/main" id="{8602108B-98D8-A118-94F2-29D4D3F6DDD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contrast="20000"/>
                    </a14:imgEffect>
                  </a14:imgLayer>
                </a14:imgProps>
              </a:ext>
            </a:extLst>
          </a:blip>
          <a:stretch>
            <a:fillRect/>
          </a:stretch>
        </p:blipFill>
        <p:spPr>
          <a:xfrm>
            <a:off x="4784521" y="5259300"/>
            <a:ext cx="4270415" cy="1049790"/>
          </a:xfrm>
          <a:prstGeom prst="rect">
            <a:avLst/>
          </a:prstGeom>
          <a:ln>
            <a:solidFill>
              <a:schemeClr val="tx1"/>
            </a:solidFill>
          </a:ln>
        </p:spPr>
      </p:pic>
      <p:grpSp>
        <p:nvGrpSpPr>
          <p:cNvPr id="35" name="组合 34">
            <a:extLst>
              <a:ext uri="{FF2B5EF4-FFF2-40B4-BE49-F238E27FC236}">
                <a16:creationId xmlns:a16="http://schemas.microsoft.com/office/drawing/2014/main" id="{46ABDD90-E00D-A0E9-4557-2F6A693A7B81}"/>
              </a:ext>
            </a:extLst>
          </p:cNvPr>
          <p:cNvGrpSpPr/>
          <p:nvPr/>
        </p:nvGrpSpPr>
        <p:grpSpPr>
          <a:xfrm>
            <a:off x="5261827" y="1760254"/>
            <a:ext cx="3793109" cy="2601140"/>
            <a:chOff x="7081390" y="10603"/>
            <a:chExt cx="5057479" cy="3468187"/>
          </a:xfrm>
        </p:grpSpPr>
        <p:pic>
          <p:nvPicPr>
            <p:cNvPr id="34" name="图片 33">
              <a:extLst>
                <a:ext uri="{FF2B5EF4-FFF2-40B4-BE49-F238E27FC236}">
                  <a16:creationId xmlns:a16="http://schemas.microsoft.com/office/drawing/2014/main" id="{C27CB844-1A39-7CD4-6073-4BF6FCBD4B94}"/>
                </a:ext>
              </a:extLst>
            </p:cNvPr>
            <p:cNvPicPr>
              <a:picLocks noChangeAspect="1"/>
            </p:cNvPicPr>
            <p:nvPr/>
          </p:nvPicPr>
          <p:blipFill>
            <a:blip r:embed="rId7">
              <a:grayscl/>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Lst>
            </a:blip>
            <a:stretch>
              <a:fillRect/>
            </a:stretch>
          </p:blipFill>
          <p:spPr>
            <a:xfrm>
              <a:off x="7081390" y="10603"/>
              <a:ext cx="5057479" cy="3468187"/>
            </a:xfrm>
            <a:prstGeom prst="rect">
              <a:avLst/>
            </a:prstGeom>
          </p:spPr>
        </p:pic>
        <p:sp>
          <p:nvSpPr>
            <p:cNvPr id="25" name="圆角矩形 24">
              <a:extLst>
                <a:ext uri="{FF2B5EF4-FFF2-40B4-BE49-F238E27FC236}">
                  <a16:creationId xmlns:a16="http://schemas.microsoft.com/office/drawing/2014/main" id="{EBAB3904-C4E2-ACC8-2022-0025F6B409C0}"/>
                </a:ext>
              </a:extLst>
            </p:cNvPr>
            <p:cNvSpPr/>
            <p:nvPr/>
          </p:nvSpPr>
          <p:spPr>
            <a:xfrm>
              <a:off x="9560362" y="764897"/>
              <a:ext cx="540000" cy="76488"/>
            </a:xfrm>
            <a:prstGeom prst="roundRect">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圆角矩形 25">
              <a:extLst>
                <a:ext uri="{FF2B5EF4-FFF2-40B4-BE49-F238E27FC236}">
                  <a16:creationId xmlns:a16="http://schemas.microsoft.com/office/drawing/2014/main" id="{0CB22B48-BA5A-2A6F-855F-C96C1A0F7051}"/>
                </a:ext>
              </a:extLst>
            </p:cNvPr>
            <p:cNvSpPr/>
            <p:nvPr/>
          </p:nvSpPr>
          <p:spPr>
            <a:xfrm>
              <a:off x="9667041" y="1073601"/>
              <a:ext cx="432000" cy="82800"/>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圆角矩形 8">
              <a:extLst>
                <a:ext uri="{FF2B5EF4-FFF2-40B4-BE49-F238E27FC236}">
                  <a16:creationId xmlns:a16="http://schemas.microsoft.com/office/drawing/2014/main" id="{FFA18CED-3602-82C5-7800-D90DCE2E3B65}"/>
                </a:ext>
              </a:extLst>
            </p:cNvPr>
            <p:cNvSpPr/>
            <p:nvPr/>
          </p:nvSpPr>
          <p:spPr>
            <a:xfrm>
              <a:off x="10618267" y="1644978"/>
              <a:ext cx="504000" cy="82800"/>
            </a:xfrm>
            <a:prstGeom prst="roundRect">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圆角矩形 9">
              <a:extLst>
                <a:ext uri="{FF2B5EF4-FFF2-40B4-BE49-F238E27FC236}">
                  <a16:creationId xmlns:a16="http://schemas.microsoft.com/office/drawing/2014/main" id="{4797812B-C89A-45DB-BD55-F41534190B37}"/>
                </a:ext>
              </a:extLst>
            </p:cNvPr>
            <p:cNvSpPr/>
            <p:nvPr/>
          </p:nvSpPr>
          <p:spPr>
            <a:xfrm>
              <a:off x="10703774" y="2042359"/>
              <a:ext cx="418493" cy="82800"/>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圆角矩形 11">
              <a:extLst>
                <a:ext uri="{FF2B5EF4-FFF2-40B4-BE49-F238E27FC236}">
                  <a16:creationId xmlns:a16="http://schemas.microsoft.com/office/drawing/2014/main" id="{31913798-6A1C-F47C-71D9-65ADF35F8690}"/>
                </a:ext>
              </a:extLst>
            </p:cNvPr>
            <p:cNvSpPr/>
            <p:nvPr/>
          </p:nvSpPr>
          <p:spPr>
            <a:xfrm>
              <a:off x="10703773" y="1959559"/>
              <a:ext cx="418493" cy="82800"/>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圆角矩形 12">
              <a:extLst>
                <a:ext uri="{FF2B5EF4-FFF2-40B4-BE49-F238E27FC236}">
                  <a16:creationId xmlns:a16="http://schemas.microsoft.com/office/drawing/2014/main" id="{45FBA26B-E0D0-656F-63C7-499CD591605E}"/>
                </a:ext>
              </a:extLst>
            </p:cNvPr>
            <p:cNvSpPr/>
            <p:nvPr/>
          </p:nvSpPr>
          <p:spPr>
            <a:xfrm>
              <a:off x="10703773" y="2126202"/>
              <a:ext cx="418493" cy="82800"/>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圆角矩形 13">
              <a:extLst>
                <a:ext uri="{FF2B5EF4-FFF2-40B4-BE49-F238E27FC236}">
                  <a16:creationId xmlns:a16="http://schemas.microsoft.com/office/drawing/2014/main" id="{31AD2D26-54C3-5B84-508A-ADCFB2BD989E}"/>
                </a:ext>
              </a:extLst>
            </p:cNvPr>
            <p:cNvSpPr/>
            <p:nvPr/>
          </p:nvSpPr>
          <p:spPr>
            <a:xfrm>
              <a:off x="9012166" y="2037497"/>
              <a:ext cx="655200" cy="82800"/>
            </a:xfrm>
            <a:prstGeom prst="roundRect">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圆角矩形 20">
              <a:extLst>
                <a:ext uri="{FF2B5EF4-FFF2-40B4-BE49-F238E27FC236}">
                  <a16:creationId xmlns:a16="http://schemas.microsoft.com/office/drawing/2014/main" id="{90594566-33C1-E3C7-980F-C8FEAB72BE82}"/>
                </a:ext>
              </a:extLst>
            </p:cNvPr>
            <p:cNvSpPr/>
            <p:nvPr/>
          </p:nvSpPr>
          <p:spPr>
            <a:xfrm>
              <a:off x="9103818" y="2201348"/>
              <a:ext cx="558000" cy="82800"/>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2" name="圆角矩形 21">
              <a:extLst>
                <a:ext uri="{FF2B5EF4-FFF2-40B4-BE49-F238E27FC236}">
                  <a16:creationId xmlns:a16="http://schemas.microsoft.com/office/drawing/2014/main" id="{AAE1CA98-7FD8-CFB7-002E-7C936C26B734}"/>
                </a:ext>
              </a:extLst>
            </p:cNvPr>
            <p:cNvSpPr/>
            <p:nvPr/>
          </p:nvSpPr>
          <p:spPr>
            <a:xfrm>
              <a:off x="10703773" y="1755589"/>
              <a:ext cx="414000" cy="82800"/>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圆角矩形 22">
              <a:extLst>
                <a:ext uri="{FF2B5EF4-FFF2-40B4-BE49-F238E27FC236}">
                  <a16:creationId xmlns:a16="http://schemas.microsoft.com/office/drawing/2014/main" id="{3B6B8598-2E36-B7EB-37C9-A320852BB71D}"/>
                </a:ext>
              </a:extLst>
            </p:cNvPr>
            <p:cNvSpPr/>
            <p:nvPr/>
          </p:nvSpPr>
          <p:spPr>
            <a:xfrm>
              <a:off x="9665416" y="847603"/>
              <a:ext cx="432000" cy="82800"/>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圆角矩形 26">
              <a:extLst>
                <a:ext uri="{FF2B5EF4-FFF2-40B4-BE49-F238E27FC236}">
                  <a16:creationId xmlns:a16="http://schemas.microsoft.com/office/drawing/2014/main" id="{636BB461-C118-CAB2-AE4A-B6F7E3E3928D}"/>
                </a:ext>
              </a:extLst>
            </p:cNvPr>
            <p:cNvSpPr/>
            <p:nvPr/>
          </p:nvSpPr>
          <p:spPr>
            <a:xfrm>
              <a:off x="10652630" y="999773"/>
              <a:ext cx="576000" cy="82800"/>
            </a:xfrm>
            <a:prstGeom prst="roundRect">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圆角矩形 28">
              <a:extLst>
                <a:ext uri="{FF2B5EF4-FFF2-40B4-BE49-F238E27FC236}">
                  <a16:creationId xmlns:a16="http://schemas.microsoft.com/office/drawing/2014/main" id="{C02D4147-6E33-E2FF-4EF5-FEE31E6B159A}"/>
                </a:ext>
              </a:extLst>
            </p:cNvPr>
            <p:cNvSpPr/>
            <p:nvPr/>
          </p:nvSpPr>
          <p:spPr>
            <a:xfrm>
              <a:off x="10750011" y="1092662"/>
              <a:ext cx="468000" cy="82800"/>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0" name="圆角矩形 29">
              <a:extLst>
                <a:ext uri="{FF2B5EF4-FFF2-40B4-BE49-F238E27FC236}">
                  <a16:creationId xmlns:a16="http://schemas.microsoft.com/office/drawing/2014/main" id="{4321F2EA-3A6D-3C30-B1F3-96CA583341FD}"/>
                </a:ext>
              </a:extLst>
            </p:cNvPr>
            <p:cNvSpPr/>
            <p:nvPr/>
          </p:nvSpPr>
          <p:spPr>
            <a:xfrm>
              <a:off x="10754191" y="1170481"/>
              <a:ext cx="468000" cy="82800"/>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33" name="圆角矩形 32">
            <a:extLst>
              <a:ext uri="{FF2B5EF4-FFF2-40B4-BE49-F238E27FC236}">
                <a16:creationId xmlns:a16="http://schemas.microsoft.com/office/drawing/2014/main" id="{D880A589-80D3-EC45-9B31-F0B5201A522D}"/>
              </a:ext>
            </a:extLst>
          </p:cNvPr>
          <p:cNvSpPr/>
          <p:nvPr/>
        </p:nvSpPr>
        <p:spPr>
          <a:xfrm>
            <a:off x="6553184" y="5236212"/>
            <a:ext cx="1827984" cy="216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Title 3">
            <a:extLst>
              <a:ext uri="{FF2B5EF4-FFF2-40B4-BE49-F238E27FC236}">
                <a16:creationId xmlns:a16="http://schemas.microsoft.com/office/drawing/2014/main" id="{CD10CBA4-2EC4-241B-06F9-177486720C22}"/>
              </a:ext>
            </a:extLst>
          </p:cNvPr>
          <p:cNvSpPr>
            <a:spLocks noGrp="1"/>
          </p:cNvSpPr>
          <p:nvPr/>
        </p:nvSpPr>
        <p:spPr bwMode="auto">
          <a:xfrm>
            <a:off x="1726638" y="274638"/>
            <a:ext cx="700767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eaLnBrk="1" hangingPunct="1"/>
            <a:r>
              <a:rPr lang="en-US" altLang="zh-CN" dirty="0">
                <a:ea typeface="MS PGothic"/>
              </a:rPr>
              <a:t>View</a:t>
            </a:r>
            <a:endParaRPr lang="en-US" altLang="en-US" dirty="0">
              <a:latin typeface="Arial" panose="020B0604020202090204" pitchFamily="34" charset="0"/>
              <a:ea typeface="MS PGothic" panose="020B0600070205080204" pitchFamily="34" charset="-128"/>
              <a:cs typeface="Arial" panose="020B0604020202090204" pitchFamily="34" charset="0"/>
            </a:endParaRPr>
          </a:p>
        </p:txBody>
      </p:sp>
      <p:sp>
        <p:nvSpPr>
          <p:cNvPr id="3" name="灯片编号占位符 2">
            <a:extLst>
              <a:ext uri="{FF2B5EF4-FFF2-40B4-BE49-F238E27FC236}">
                <a16:creationId xmlns:a16="http://schemas.microsoft.com/office/drawing/2014/main" id="{681416EF-0168-F786-F3AD-F957979363FE}"/>
              </a:ext>
            </a:extLst>
          </p:cNvPr>
          <p:cNvSpPr>
            <a:spLocks noGrp="1"/>
          </p:cNvSpPr>
          <p:nvPr>
            <p:ph type="sldNum" sz="quarter" idx="12"/>
          </p:nvPr>
        </p:nvSpPr>
        <p:spPr/>
        <p:txBody>
          <a:bodyPr/>
          <a:lstStyle/>
          <a:p>
            <a:pPr>
              <a:defRPr/>
            </a:pPr>
            <a:fld id="{97269BB5-6EAB-4753-B1DD-7FD817689FEB}" type="slidenum">
              <a:rPr lang="en-US" altLang="x-none" smtClean="0"/>
              <a:t>19</a:t>
            </a:fld>
            <a:endParaRPr lang="en-US" altLang="x-none">
              <a:solidFill>
                <a:srgbClr val="88A44D"/>
              </a:solidFill>
            </a:endParaRPr>
          </a:p>
        </p:txBody>
      </p:sp>
    </p:spTree>
    <p:extLst>
      <p:ext uri="{BB962C8B-B14F-4D97-AF65-F5344CB8AC3E}">
        <p14:creationId xmlns:p14="http://schemas.microsoft.com/office/powerpoint/2010/main" val="223739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52B02-2016-02BC-833E-A7A86EF07B5D}"/>
              </a:ext>
            </a:extLst>
          </p:cNvPr>
          <p:cNvSpPr>
            <a:spLocks noGrp="1"/>
          </p:cNvSpPr>
          <p:nvPr>
            <p:ph type="ctrTitle"/>
          </p:nvPr>
        </p:nvSpPr>
        <p:spPr>
          <a:xfrm>
            <a:off x="371473" y="1851422"/>
            <a:ext cx="7225904" cy="1790700"/>
          </a:xfrm>
        </p:spPr>
        <p:txBody>
          <a:bodyPr>
            <a:normAutofit/>
          </a:bodyPr>
          <a:lstStyle/>
          <a:p>
            <a:pPr algn="l"/>
            <a:r>
              <a:rPr kumimoji="1" lang="en-US" altLang="zh-CN" b="1" dirty="0"/>
              <a:t>05 Report &amp; Visualization</a:t>
            </a:r>
            <a:br>
              <a:rPr kumimoji="1" lang="en-US" altLang="zh-CN" b="1" dirty="0"/>
            </a:br>
            <a:endParaRPr kumimoji="1" lang="zh-CN" altLang="en-US" b="1" dirty="0"/>
          </a:p>
        </p:txBody>
      </p:sp>
      <p:sp>
        <p:nvSpPr>
          <p:cNvPr id="3" name="副标题 2">
            <a:extLst>
              <a:ext uri="{FF2B5EF4-FFF2-40B4-BE49-F238E27FC236}">
                <a16:creationId xmlns:a16="http://schemas.microsoft.com/office/drawing/2014/main" id="{4F09283F-0D0A-52AA-3C2E-07CCFF3137BE}"/>
              </a:ext>
            </a:extLst>
          </p:cNvPr>
          <p:cNvSpPr>
            <a:spLocks noGrp="1"/>
          </p:cNvSpPr>
          <p:nvPr>
            <p:ph type="subTitle" idx="1"/>
          </p:nvPr>
        </p:nvSpPr>
        <p:spPr>
          <a:xfrm>
            <a:off x="371473" y="4231563"/>
            <a:ext cx="8550039" cy="1006864"/>
          </a:xfrm>
        </p:spPr>
        <p:style>
          <a:lnRef idx="2">
            <a:schemeClr val="dk1"/>
          </a:lnRef>
          <a:fillRef idx="1">
            <a:schemeClr val="lt1"/>
          </a:fillRef>
          <a:effectRef idx="0">
            <a:schemeClr val="dk1"/>
          </a:effectRef>
          <a:fontRef idx="minor">
            <a:schemeClr val="dk1"/>
          </a:fontRef>
        </p:style>
        <p:txBody>
          <a:bodyPr/>
          <a:lstStyle/>
          <a:p>
            <a:pPr marL="257175" indent="-257175" algn="just">
              <a:buFont typeface="Arial" panose="020B0604020202020204" pitchFamily="34" charset="0"/>
              <a:buChar char="•"/>
            </a:pPr>
            <a:r>
              <a:rPr kumimoji="1" lang="en-US" altLang="zh-CN" sz="2800" dirty="0"/>
              <a:t>To focus, simplify, and customize the perception of the database</a:t>
            </a:r>
            <a:r>
              <a:rPr kumimoji="1" lang="zh-CN" altLang="en-US" sz="2800" dirty="0"/>
              <a:t> </a:t>
            </a:r>
            <a:r>
              <a:rPr kumimoji="1" lang="en-US" altLang="zh-CN" sz="2800" dirty="0"/>
              <a:t>by Tableau.</a:t>
            </a:r>
            <a:endParaRPr kumimoji="1" lang="zh-CN" altLang="en-US" sz="2800" dirty="0"/>
          </a:p>
        </p:txBody>
      </p:sp>
      <p:sp>
        <p:nvSpPr>
          <p:cNvPr id="4" name="灯片编号占位符 3">
            <a:extLst>
              <a:ext uri="{FF2B5EF4-FFF2-40B4-BE49-F238E27FC236}">
                <a16:creationId xmlns:a16="http://schemas.microsoft.com/office/drawing/2014/main" id="{397D7354-BB15-6C7B-C3E6-5012D8008E60}"/>
              </a:ext>
            </a:extLst>
          </p:cNvPr>
          <p:cNvSpPr>
            <a:spLocks noGrp="1"/>
          </p:cNvSpPr>
          <p:nvPr>
            <p:ph type="sldNum" sz="quarter" idx="12"/>
          </p:nvPr>
        </p:nvSpPr>
        <p:spPr/>
        <p:txBody>
          <a:bodyPr/>
          <a:lstStyle/>
          <a:p>
            <a:pPr>
              <a:defRPr/>
            </a:pPr>
            <a:fld id="{97269BB5-6EAB-4753-B1DD-7FD817689FEB}" type="slidenum">
              <a:rPr lang="en-US" altLang="x-none" smtClean="0"/>
              <a:t>20</a:t>
            </a:fld>
            <a:endParaRPr lang="en-US" altLang="x-none">
              <a:solidFill>
                <a:srgbClr val="88A44D"/>
              </a:solidFill>
            </a:endParaRPr>
          </a:p>
        </p:txBody>
      </p:sp>
    </p:spTree>
    <p:extLst>
      <p:ext uri="{BB962C8B-B14F-4D97-AF65-F5344CB8AC3E}">
        <p14:creationId xmlns:p14="http://schemas.microsoft.com/office/powerpoint/2010/main" val="3077225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a:spLocks noGrp="1"/>
          </p:cNvSpPr>
          <p:nvPr/>
        </p:nvSpPr>
        <p:spPr bwMode="auto">
          <a:xfrm>
            <a:off x="1726638" y="74821"/>
            <a:ext cx="700767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20204"/>
                <a:ea typeface="MS PGothic" panose="020B0600070205080204" pitchFamily="34" charset="-128"/>
                <a:cs typeface="Arial" panose="020B0604020202020204"/>
              </a:defRPr>
            </a:lvl1pPr>
            <a:lvl2pPr algn="r" defTabSz="457200" rtl="0" eaLnBrk="0" fontAlgn="base" hangingPunct="0">
              <a:spcBef>
                <a:spcPct val="0"/>
              </a:spcBef>
              <a:spcAft>
                <a:spcPct val="0"/>
              </a:spcAft>
              <a:defRPr sz="3600" b="1">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algn="r" defTabSz="457200" rtl="0" eaLnBrk="0" fontAlgn="base" hangingPunct="0">
              <a:spcBef>
                <a:spcPct val="0"/>
              </a:spcBef>
              <a:spcAft>
                <a:spcPct val="0"/>
              </a:spcAft>
              <a:defRPr sz="3600" b="1">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algn="r" defTabSz="457200" rtl="0" eaLnBrk="0" fontAlgn="base" hangingPunct="0">
              <a:spcBef>
                <a:spcPct val="0"/>
              </a:spcBef>
              <a:spcAft>
                <a:spcPct val="0"/>
              </a:spcAft>
              <a:defRPr sz="3600" b="1">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algn="r" defTabSz="457200" rtl="0" eaLnBrk="0" fontAlgn="base" hangingPunct="0">
              <a:spcBef>
                <a:spcPct val="0"/>
              </a:spcBef>
              <a:spcAft>
                <a:spcPct val="0"/>
              </a:spcAft>
              <a:defRPr sz="3600" b="1">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457200" algn="r" defTabSz="457200" rtl="0" fontAlgn="base">
              <a:spcBef>
                <a:spcPct val="0"/>
              </a:spcBef>
              <a:spcAft>
                <a:spcPct val="0"/>
              </a:spcAft>
              <a:defRPr sz="3600" b="1">
                <a:solidFill>
                  <a:schemeClr val="tx1"/>
                </a:solidFill>
                <a:latin typeface="Arial" panose="020B060402020202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2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2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20204" pitchFamily="34" charset="0"/>
                <a:ea typeface="MS PGothic" panose="020B0600070205080204" pitchFamily="34" charset="-128"/>
              </a:defRPr>
            </a:lvl9pPr>
          </a:lstStyle>
          <a:p>
            <a:pPr eaLnBrk="1" hangingPunct="1"/>
            <a:r>
              <a:rPr lang="en-US" altLang="zh-CN" dirty="0">
                <a:ea typeface="MS PGothic"/>
              </a:rPr>
              <a:t>Visualization</a:t>
            </a:r>
            <a:endParaRPr lang="en-US" altLang="en-US" dirty="0">
              <a:latin typeface="Arial" panose="020B0604020202020204" pitchFamily="34" charset="0"/>
              <a:ea typeface="MS PGothic" panose="020B0600070205080204" pitchFamily="34" charset="-128"/>
              <a:cs typeface="Arial" panose="020B0604020202020204" pitchFamily="34" charset="0"/>
            </a:endParaRPr>
          </a:p>
        </p:txBody>
      </p:sp>
      <p:sp>
        <p:nvSpPr>
          <p:cNvPr id="10" name="文本框 9"/>
          <p:cNvSpPr txBox="1"/>
          <p:nvPr/>
        </p:nvSpPr>
        <p:spPr>
          <a:xfrm>
            <a:off x="2484970" y="2126731"/>
            <a:ext cx="4174059" cy="923330"/>
          </a:xfrm>
          <a:prstGeom prst="rect">
            <a:avLst/>
          </a:prstGeom>
          <a:noFill/>
        </p:spPr>
        <p:txBody>
          <a:bodyPr wrap="square" rtlCol="0">
            <a:spAutoFit/>
          </a:bodyPr>
          <a:lstStyle/>
          <a:p>
            <a:endParaRPr kumimoji="1" lang="en-US" altLang="zh-CN" dirty="0"/>
          </a:p>
          <a:p>
            <a:endParaRPr kumimoji="1" lang="en-US" altLang="zh-CN" dirty="0"/>
          </a:p>
          <a:p>
            <a:endParaRPr kumimoji="1" lang="zh-CN" altLang="en-US" dirty="0"/>
          </a:p>
        </p:txBody>
      </p:sp>
      <p:pic>
        <p:nvPicPr>
          <p:cNvPr id="2" name="图片 1" descr="SaleQty"/>
          <p:cNvPicPr>
            <a:picLocks noChangeAspect="1"/>
          </p:cNvPicPr>
          <p:nvPr/>
        </p:nvPicPr>
        <p:blipFill>
          <a:blip r:embed="rId3"/>
          <a:stretch>
            <a:fillRect/>
          </a:stretch>
        </p:blipFill>
        <p:spPr>
          <a:xfrm>
            <a:off x="416568" y="1539367"/>
            <a:ext cx="3298877" cy="2929093"/>
          </a:xfrm>
          <a:prstGeom prst="rect">
            <a:avLst/>
          </a:prstGeom>
        </p:spPr>
      </p:pic>
      <p:pic>
        <p:nvPicPr>
          <p:cNvPr id="3" name="图片 2" descr="CustomerInfo"/>
          <p:cNvPicPr>
            <a:picLocks noChangeAspect="1"/>
          </p:cNvPicPr>
          <p:nvPr/>
        </p:nvPicPr>
        <p:blipFill rotWithShape="1">
          <a:blip r:embed="rId4"/>
          <a:srcRect l="199" r="20867"/>
          <a:stretch/>
        </p:blipFill>
        <p:spPr>
          <a:xfrm>
            <a:off x="4720917" y="1332447"/>
            <a:ext cx="3876224" cy="2483322"/>
          </a:xfrm>
          <a:prstGeom prst="rect">
            <a:avLst/>
          </a:prstGeom>
        </p:spPr>
      </p:pic>
      <p:pic>
        <p:nvPicPr>
          <p:cNvPr id="4" name="图片 3" descr="地图&#10;&#10;描述已自动生成">
            <a:extLst>
              <a:ext uri="{FF2B5EF4-FFF2-40B4-BE49-F238E27FC236}">
                <a16:creationId xmlns:a16="http://schemas.microsoft.com/office/drawing/2014/main" id="{733607BE-300A-AF86-4215-B89FD8DF2502}"/>
              </a:ext>
            </a:extLst>
          </p:cNvPr>
          <p:cNvPicPr>
            <a:picLocks noChangeAspect="1"/>
          </p:cNvPicPr>
          <p:nvPr/>
        </p:nvPicPr>
        <p:blipFill rotWithShape="1">
          <a:blip r:embed="rId5"/>
          <a:srcRect b="10346"/>
          <a:stretch/>
        </p:blipFill>
        <p:spPr>
          <a:xfrm>
            <a:off x="2639767" y="3887531"/>
            <a:ext cx="3864463" cy="2929093"/>
          </a:xfrm>
          <a:prstGeom prst="rect">
            <a:avLst/>
          </a:prstGeom>
        </p:spPr>
      </p:pic>
      <p:sp>
        <p:nvSpPr>
          <p:cNvPr id="5" name="灯片编号占位符 4">
            <a:extLst>
              <a:ext uri="{FF2B5EF4-FFF2-40B4-BE49-F238E27FC236}">
                <a16:creationId xmlns:a16="http://schemas.microsoft.com/office/drawing/2014/main" id="{BB492660-A202-32C8-FE4A-911054959F29}"/>
              </a:ext>
            </a:extLst>
          </p:cNvPr>
          <p:cNvSpPr>
            <a:spLocks noGrp="1"/>
          </p:cNvSpPr>
          <p:nvPr>
            <p:ph type="sldNum" sz="quarter" idx="12"/>
          </p:nvPr>
        </p:nvSpPr>
        <p:spPr/>
        <p:txBody>
          <a:bodyPr/>
          <a:lstStyle/>
          <a:p>
            <a:pPr>
              <a:defRPr/>
            </a:pPr>
            <a:fld id="{B179E7C7-4E86-4A03-B17E-362E8C17F522}" type="slidenum">
              <a:rPr lang="en-US" altLang="x-none" smtClean="0"/>
              <a:t>21</a:t>
            </a:fld>
            <a:endParaRPr lang="en-US" altLang="x-none"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a:spLocks noGrp="1"/>
          </p:cNvSpPr>
          <p:nvPr/>
        </p:nvSpPr>
        <p:spPr bwMode="auto">
          <a:xfrm>
            <a:off x="1726638" y="71438"/>
            <a:ext cx="700767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20204"/>
                <a:ea typeface="MS PGothic" panose="020B0600070205080204" pitchFamily="34" charset="-128"/>
                <a:cs typeface="Arial" panose="020B0604020202020204"/>
              </a:defRPr>
            </a:lvl1pPr>
            <a:lvl2pPr algn="r" defTabSz="457200" rtl="0" eaLnBrk="0" fontAlgn="base" hangingPunct="0">
              <a:spcBef>
                <a:spcPct val="0"/>
              </a:spcBef>
              <a:spcAft>
                <a:spcPct val="0"/>
              </a:spcAft>
              <a:defRPr sz="3600" b="1">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algn="r" defTabSz="457200" rtl="0" eaLnBrk="0" fontAlgn="base" hangingPunct="0">
              <a:spcBef>
                <a:spcPct val="0"/>
              </a:spcBef>
              <a:spcAft>
                <a:spcPct val="0"/>
              </a:spcAft>
              <a:defRPr sz="3600" b="1">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algn="r" defTabSz="457200" rtl="0" eaLnBrk="0" fontAlgn="base" hangingPunct="0">
              <a:spcBef>
                <a:spcPct val="0"/>
              </a:spcBef>
              <a:spcAft>
                <a:spcPct val="0"/>
              </a:spcAft>
              <a:defRPr sz="3600" b="1">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algn="r" defTabSz="457200" rtl="0" eaLnBrk="0" fontAlgn="base" hangingPunct="0">
              <a:spcBef>
                <a:spcPct val="0"/>
              </a:spcBef>
              <a:spcAft>
                <a:spcPct val="0"/>
              </a:spcAft>
              <a:defRPr sz="3600" b="1">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457200" algn="r" defTabSz="457200" rtl="0" fontAlgn="base">
              <a:spcBef>
                <a:spcPct val="0"/>
              </a:spcBef>
              <a:spcAft>
                <a:spcPct val="0"/>
              </a:spcAft>
              <a:defRPr sz="3600" b="1">
                <a:solidFill>
                  <a:schemeClr val="tx1"/>
                </a:solidFill>
                <a:latin typeface="Arial" panose="020B060402020202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2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2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20204" pitchFamily="34" charset="0"/>
                <a:ea typeface="MS PGothic" panose="020B0600070205080204" pitchFamily="34" charset="-128"/>
              </a:defRPr>
            </a:lvl9pPr>
          </a:lstStyle>
          <a:p>
            <a:pPr eaLnBrk="1" hangingPunct="1"/>
            <a:r>
              <a:rPr lang="en-US" altLang="zh-CN" dirty="0">
                <a:ea typeface="MS PGothic"/>
              </a:rPr>
              <a:t>Visualization</a:t>
            </a:r>
            <a:endParaRPr lang="en-US" altLang="en-US" dirty="0">
              <a:latin typeface="Arial" panose="020B0604020202020204" pitchFamily="34" charset="0"/>
              <a:ea typeface="MS PGothic" panose="020B0600070205080204" pitchFamily="34" charset="-128"/>
              <a:cs typeface="Arial" panose="020B0604020202020204" pitchFamily="34" charset="0"/>
            </a:endParaRPr>
          </a:p>
        </p:txBody>
      </p:sp>
      <p:pic>
        <p:nvPicPr>
          <p:cNvPr id="3" name="图片 2" descr="图表, 条形图&#10;&#10;描述已自动生成">
            <a:extLst>
              <a:ext uri="{FF2B5EF4-FFF2-40B4-BE49-F238E27FC236}">
                <a16:creationId xmlns:a16="http://schemas.microsoft.com/office/drawing/2014/main" id="{54F9B7AB-BED8-16FB-E237-AF2CFEEB0870}"/>
              </a:ext>
            </a:extLst>
          </p:cNvPr>
          <p:cNvPicPr>
            <a:picLocks noChangeAspect="1"/>
          </p:cNvPicPr>
          <p:nvPr/>
        </p:nvPicPr>
        <p:blipFill>
          <a:blip r:embed="rId4"/>
          <a:stretch>
            <a:fillRect/>
          </a:stretch>
        </p:blipFill>
        <p:spPr>
          <a:xfrm>
            <a:off x="1942896" y="1878197"/>
            <a:ext cx="6039053" cy="4304368"/>
          </a:xfrm>
          <a:prstGeom prst="rect">
            <a:avLst/>
          </a:prstGeom>
        </p:spPr>
      </p:pic>
      <p:pic>
        <p:nvPicPr>
          <p:cNvPr id="6" name="图片 5" descr="图表, 条形图&#10;&#10;描述已自动生成">
            <a:extLst>
              <a:ext uri="{FF2B5EF4-FFF2-40B4-BE49-F238E27FC236}">
                <a16:creationId xmlns:a16="http://schemas.microsoft.com/office/drawing/2014/main" id="{4B708292-82BC-20B3-6400-6EABB7B2E563}"/>
              </a:ext>
            </a:extLst>
          </p:cNvPr>
          <p:cNvPicPr>
            <a:picLocks noChangeAspect="1"/>
          </p:cNvPicPr>
          <p:nvPr/>
        </p:nvPicPr>
        <p:blipFill>
          <a:blip r:embed="rId5"/>
          <a:stretch>
            <a:fillRect/>
          </a:stretch>
        </p:blipFill>
        <p:spPr>
          <a:xfrm>
            <a:off x="593717" y="1899437"/>
            <a:ext cx="8057989" cy="4304368"/>
          </a:xfrm>
          <a:prstGeom prst="rect">
            <a:avLst/>
          </a:prstGeom>
        </p:spPr>
      </p:pic>
      <p:sp>
        <p:nvSpPr>
          <p:cNvPr id="2" name="灯片编号占位符 1">
            <a:extLst>
              <a:ext uri="{FF2B5EF4-FFF2-40B4-BE49-F238E27FC236}">
                <a16:creationId xmlns:a16="http://schemas.microsoft.com/office/drawing/2014/main" id="{54C2D5CE-A322-8BEC-C66F-FD30BE13947A}"/>
              </a:ext>
            </a:extLst>
          </p:cNvPr>
          <p:cNvSpPr>
            <a:spLocks noGrp="1"/>
          </p:cNvSpPr>
          <p:nvPr>
            <p:ph type="sldNum" sz="quarter" idx="12"/>
          </p:nvPr>
        </p:nvSpPr>
        <p:spPr/>
        <p:txBody>
          <a:bodyPr/>
          <a:lstStyle/>
          <a:p>
            <a:pPr>
              <a:defRPr/>
            </a:pPr>
            <a:fld id="{B179E7C7-4E86-4A03-B17E-362E8C17F522}" type="slidenum">
              <a:rPr lang="en-US" altLang="x-none" smtClean="0"/>
              <a:t>22</a:t>
            </a:fld>
            <a:endParaRPr lang="en-US" altLang="x-none" dirty="0"/>
          </a:p>
        </p:txBody>
      </p:sp>
    </p:spTree>
    <p:custDataLst>
      <p:tags r:id="rId1"/>
    </p:custDataLst>
    <p:extLst>
      <p:ext uri="{BB962C8B-B14F-4D97-AF65-F5344CB8AC3E}">
        <p14:creationId xmlns:p14="http://schemas.microsoft.com/office/powerpoint/2010/main" val="415068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E69C033-A1CF-C301-D712-FE2048016A36}"/>
              </a:ext>
            </a:extLst>
          </p:cNvPr>
          <p:cNvSpPr txBox="1"/>
          <p:nvPr/>
        </p:nvSpPr>
        <p:spPr>
          <a:xfrm>
            <a:off x="1507330" y="2828835"/>
            <a:ext cx="6129337" cy="1200329"/>
          </a:xfrm>
          <a:prstGeom prst="rect">
            <a:avLst/>
          </a:prstGeom>
          <a:noFill/>
        </p:spPr>
        <p:txBody>
          <a:bodyPr wrap="square" rtlCol="0">
            <a:spAutoFit/>
          </a:bodyPr>
          <a:lstStyle/>
          <a:p>
            <a:pPr algn="ctr"/>
            <a:r>
              <a:rPr kumimoji="1" lang="en-US" altLang="zh-CN" sz="7200" b="1" dirty="0">
                <a:latin typeface="+mn-lt"/>
              </a:rPr>
              <a:t>Thank You!</a:t>
            </a:r>
            <a:endParaRPr kumimoji="1" lang="zh-CN" altLang="en-US" sz="7200" b="1" dirty="0">
              <a:latin typeface="+mn-lt"/>
            </a:endParaRPr>
          </a:p>
        </p:txBody>
      </p:sp>
      <p:sp>
        <p:nvSpPr>
          <p:cNvPr id="6" name="Subtitle 2">
            <a:extLst>
              <a:ext uri="{FF2B5EF4-FFF2-40B4-BE49-F238E27FC236}">
                <a16:creationId xmlns:a16="http://schemas.microsoft.com/office/drawing/2014/main" id="{689D99FE-CFFA-A7EC-44C9-90D4FC6B9754}"/>
              </a:ext>
            </a:extLst>
          </p:cNvPr>
          <p:cNvSpPr>
            <a:spLocks noGrp="1"/>
          </p:cNvSpPr>
          <p:nvPr/>
        </p:nvSpPr>
        <p:spPr bwMode="auto">
          <a:xfrm>
            <a:off x="442911" y="5517625"/>
            <a:ext cx="8258176" cy="883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indent="0" algn="ctr" defTabSz="457200" rtl="0" eaLnBrk="0" fontAlgn="base" hangingPunct="0">
              <a:spcBef>
                <a:spcPct val="20000"/>
              </a:spcBef>
              <a:spcAft>
                <a:spcPct val="0"/>
              </a:spcAft>
              <a:buFont typeface="Arial" panose="020B0604020202090204" pitchFamily="34" charset="0"/>
              <a:buNone/>
              <a:defRPr sz="3200" kern="1200">
                <a:solidFill>
                  <a:srgbClr val="6D6D6B"/>
                </a:solidFill>
                <a:latin typeface="Arial" panose="020B0604020202090204"/>
                <a:ea typeface="MS PGothic" panose="020B0600070205080204" pitchFamily="34" charset="-128"/>
                <a:cs typeface="Arial" panose="020B0604020202090204"/>
              </a:defRPr>
            </a:lvl1pPr>
            <a:lvl2pPr marL="457200" indent="0" algn="ctr" defTabSz="457200" rtl="0" eaLnBrk="0" fontAlgn="base" hangingPunct="0">
              <a:spcBef>
                <a:spcPct val="20000"/>
              </a:spcBef>
              <a:spcAft>
                <a:spcPct val="0"/>
              </a:spcAft>
              <a:buFont typeface="Arial" panose="020B0604020202090204" pitchFamily="34" charset="0"/>
              <a:buNone/>
              <a:defRPr sz="2800" kern="1200">
                <a:solidFill>
                  <a:schemeClr val="tx1">
                    <a:tint val="75000"/>
                  </a:schemeClr>
                </a:solidFill>
                <a:latin typeface="Arial" panose="020B0604020202090204"/>
                <a:ea typeface="MS PGothic" panose="020B0600070205080204" pitchFamily="34" charset="-128"/>
                <a:cs typeface="Arial" panose="020B0604020202090204"/>
              </a:defRPr>
            </a:lvl2pPr>
            <a:lvl3pPr marL="914400" indent="0" algn="ctr" defTabSz="457200" rtl="0" eaLnBrk="0" fontAlgn="base" hangingPunct="0">
              <a:spcBef>
                <a:spcPct val="20000"/>
              </a:spcBef>
              <a:spcAft>
                <a:spcPct val="0"/>
              </a:spcAft>
              <a:buFont typeface="Lucida Grande" panose="020B0600040502020204" pitchFamily="4" charset="0"/>
              <a:buNone/>
              <a:defRPr sz="2400" kern="1200">
                <a:solidFill>
                  <a:schemeClr val="tx1">
                    <a:tint val="75000"/>
                  </a:schemeClr>
                </a:solidFill>
                <a:latin typeface="Arial" panose="020B0604020202090204"/>
                <a:ea typeface="MS PGothic" panose="020B0600070205080204" pitchFamily="34" charset="-128"/>
                <a:cs typeface="Arial" panose="020B0604020202090204"/>
              </a:defRPr>
            </a:lvl3pPr>
            <a:lvl4pPr marL="1371600" indent="0" algn="ctr" defTabSz="457200" rtl="0" eaLnBrk="0" fontAlgn="base" hangingPunct="0">
              <a:spcBef>
                <a:spcPct val="20000"/>
              </a:spcBef>
              <a:spcAft>
                <a:spcPct val="0"/>
              </a:spcAft>
              <a:buFont typeface="Arial" panose="020B0604020202090204" pitchFamily="34" charset="0"/>
              <a:buNone/>
              <a:defRPr sz="2000" kern="1200">
                <a:solidFill>
                  <a:schemeClr val="tx1">
                    <a:tint val="75000"/>
                  </a:schemeClr>
                </a:solidFill>
                <a:latin typeface="Arial" panose="020B0604020202090204"/>
                <a:ea typeface="MS PGothic" panose="020B0600070205080204" pitchFamily="34" charset="-128"/>
                <a:cs typeface="Arial" panose="020B0604020202090204"/>
              </a:defRPr>
            </a:lvl4pPr>
            <a:lvl5pPr marL="1828800" indent="0" algn="ctr" defTabSz="457200" rtl="0" eaLnBrk="0" fontAlgn="base" hangingPunct="0">
              <a:spcBef>
                <a:spcPct val="20000"/>
              </a:spcBef>
              <a:spcAft>
                <a:spcPct val="0"/>
              </a:spcAft>
              <a:buFont typeface="Arial" panose="020B0604020202090204" pitchFamily="34" charset="0"/>
              <a:buNone/>
              <a:defRPr sz="2000" kern="1200">
                <a:solidFill>
                  <a:schemeClr val="tx1">
                    <a:tint val="75000"/>
                  </a:schemeClr>
                </a:solidFill>
                <a:latin typeface="Arial" panose="020B0604020202090204"/>
                <a:ea typeface="MS PGothic" panose="020B0600070205080204" pitchFamily="34" charset="-128"/>
                <a:cs typeface="Arial" panose="020B0604020202090204"/>
              </a:defRPr>
            </a:lvl5pPr>
            <a:lvl6pPr marL="2286000" indent="0" algn="ctr" defTabSz="457200" rtl="0" eaLnBrk="1" latinLnBrk="0" hangingPunct="1">
              <a:spcBef>
                <a:spcPct val="20000"/>
              </a:spcBef>
              <a:buFont typeface="Arial" panose="020B0604020202090204"/>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panose="020B0604020202090204"/>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panose="020B0604020202090204"/>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panose="020B0604020202090204"/>
              <a:buNone/>
              <a:defRPr sz="2000" kern="1200">
                <a:solidFill>
                  <a:schemeClr val="tx1">
                    <a:tint val="75000"/>
                  </a:schemeClr>
                </a:solidFill>
                <a:latin typeface="+mn-lt"/>
                <a:ea typeface="+mn-ea"/>
                <a:cs typeface="+mn-cs"/>
              </a:defRPr>
            </a:lvl9pPr>
          </a:lstStyle>
          <a:p>
            <a:r>
              <a:rPr lang="en-US" altLang="zh-CN" sz="2400" b="1" dirty="0">
                <a:solidFill>
                  <a:schemeClr val="tx1">
                    <a:lumMod val="75000"/>
                    <a:lumOff val="25000"/>
                  </a:schemeClr>
                </a:solidFill>
                <a:latin typeface="+mn-lt"/>
              </a:rPr>
              <a:t>Group6</a:t>
            </a:r>
          </a:p>
          <a:p>
            <a:r>
              <a:rPr lang="en-US" altLang="zh-CN" sz="2400" b="1" dirty="0" err="1">
                <a:solidFill>
                  <a:schemeClr val="tx1">
                    <a:lumMod val="75000"/>
                    <a:lumOff val="25000"/>
                  </a:schemeClr>
                </a:solidFill>
                <a:latin typeface="+mn-lt"/>
              </a:rPr>
              <a:t>Sungmin</a:t>
            </a:r>
            <a:r>
              <a:rPr lang="zh-CN" altLang="en-US" sz="2400" b="1" dirty="0">
                <a:solidFill>
                  <a:schemeClr val="tx1">
                    <a:lumMod val="75000"/>
                    <a:lumOff val="25000"/>
                  </a:schemeClr>
                </a:solidFill>
                <a:latin typeface="+mn-lt"/>
              </a:rPr>
              <a:t> </a:t>
            </a:r>
            <a:r>
              <a:rPr lang="en-US" altLang="zh-CN" sz="2400" b="1" dirty="0">
                <a:solidFill>
                  <a:schemeClr val="tx1">
                    <a:lumMod val="75000"/>
                    <a:lumOff val="25000"/>
                  </a:schemeClr>
                </a:solidFill>
                <a:latin typeface="+mn-lt"/>
              </a:rPr>
              <a:t>Ko, Qi</a:t>
            </a:r>
            <a:r>
              <a:rPr lang="zh-CN" altLang="en-US" sz="2400" b="1" dirty="0">
                <a:solidFill>
                  <a:schemeClr val="tx1">
                    <a:lumMod val="75000"/>
                    <a:lumOff val="25000"/>
                  </a:schemeClr>
                </a:solidFill>
                <a:latin typeface="+mn-lt"/>
              </a:rPr>
              <a:t> </a:t>
            </a:r>
            <a:r>
              <a:rPr lang="en-US" altLang="zh-CN" sz="2400" b="1" dirty="0">
                <a:solidFill>
                  <a:schemeClr val="tx1">
                    <a:lumMod val="75000"/>
                    <a:lumOff val="25000"/>
                  </a:schemeClr>
                </a:solidFill>
                <a:latin typeface="+mn-lt"/>
              </a:rPr>
              <a:t>Li, </a:t>
            </a:r>
            <a:r>
              <a:rPr lang="en-US" altLang="zh-CN" sz="2400" b="1" dirty="0" err="1">
                <a:solidFill>
                  <a:schemeClr val="tx1">
                    <a:lumMod val="75000"/>
                    <a:lumOff val="25000"/>
                  </a:schemeClr>
                </a:solidFill>
                <a:latin typeface="+mn-lt"/>
              </a:rPr>
              <a:t>Siyu</a:t>
            </a:r>
            <a:r>
              <a:rPr lang="zh-CN" altLang="en-US" sz="2400" b="1" dirty="0">
                <a:solidFill>
                  <a:schemeClr val="tx1">
                    <a:lumMod val="75000"/>
                    <a:lumOff val="25000"/>
                  </a:schemeClr>
                </a:solidFill>
                <a:latin typeface="+mn-lt"/>
              </a:rPr>
              <a:t> </a:t>
            </a:r>
            <a:r>
              <a:rPr lang="en-US" altLang="zh-CN" sz="2400" b="1" dirty="0">
                <a:solidFill>
                  <a:schemeClr val="tx1">
                    <a:lumMod val="75000"/>
                    <a:lumOff val="25000"/>
                  </a:schemeClr>
                </a:solidFill>
                <a:latin typeface="+mn-lt"/>
              </a:rPr>
              <a:t>Liu,</a:t>
            </a:r>
            <a:r>
              <a:rPr lang="zh-CN" altLang="en-US" sz="2400" b="1" dirty="0">
                <a:solidFill>
                  <a:schemeClr val="tx1">
                    <a:lumMod val="75000"/>
                    <a:lumOff val="25000"/>
                  </a:schemeClr>
                </a:solidFill>
                <a:latin typeface="+mn-lt"/>
              </a:rPr>
              <a:t> </a:t>
            </a:r>
            <a:r>
              <a:rPr lang="en-US" altLang="zh-CN" sz="2400" b="1" dirty="0" err="1">
                <a:solidFill>
                  <a:schemeClr val="tx1">
                    <a:lumMod val="75000"/>
                    <a:lumOff val="25000"/>
                  </a:schemeClr>
                </a:solidFill>
                <a:latin typeface="+mn-lt"/>
              </a:rPr>
              <a:t>Yulin</a:t>
            </a:r>
            <a:r>
              <a:rPr lang="zh-CN" altLang="en-US" sz="2400" b="1" dirty="0">
                <a:solidFill>
                  <a:schemeClr val="tx1">
                    <a:lumMod val="75000"/>
                    <a:lumOff val="25000"/>
                  </a:schemeClr>
                </a:solidFill>
                <a:latin typeface="+mn-lt"/>
              </a:rPr>
              <a:t> </a:t>
            </a:r>
            <a:r>
              <a:rPr lang="en-US" altLang="zh-CN" sz="2400" b="1" dirty="0">
                <a:solidFill>
                  <a:schemeClr val="tx1">
                    <a:lumMod val="75000"/>
                    <a:lumOff val="25000"/>
                  </a:schemeClr>
                </a:solidFill>
                <a:latin typeface="+mn-lt"/>
              </a:rPr>
              <a:t>Hou,</a:t>
            </a:r>
            <a:r>
              <a:rPr lang="zh-CN" altLang="en-US" sz="2400" b="1" dirty="0">
                <a:solidFill>
                  <a:schemeClr val="tx1">
                    <a:lumMod val="75000"/>
                    <a:lumOff val="25000"/>
                  </a:schemeClr>
                </a:solidFill>
                <a:latin typeface="+mn-lt"/>
              </a:rPr>
              <a:t> </a:t>
            </a:r>
            <a:r>
              <a:rPr lang="en-US" altLang="zh-CN" sz="2400" b="1" dirty="0" err="1">
                <a:solidFill>
                  <a:schemeClr val="tx1">
                    <a:lumMod val="75000"/>
                    <a:lumOff val="25000"/>
                  </a:schemeClr>
                </a:solidFill>
                <a:latin typeface="+mn-lt"/>
              </a:rPr>
              <a:t>Xiaoyang</a:t>
            </a:r>
            <a:r>
              <a:rPr lang="zh-CN" altLang="en-US" sz="2400" b="1" dirty="0">
                <a:solidFill>
                  <a:schemeClr val="tx1">
                    <a:lumMod val="75000"/>
                    <a:lumOff val="25000"/>
                  </a:schemeClr>
                </a:solidFill>
                <a:latin typeface="+mn-lt"/>
              </a:rPr>
              <a:t> </a:t>
            </a:r>
            <a:r>
              <a:rPr lang="en-US" altLang="zh-CN" sz="2400" b="1" dirty="0">
                <a:solidFill>
                  <a:schemeClr val="tx1">
                    <a:lumMod val="75000"/>
                    <a:lumOff val="25000"/>
                  </a:schemeClr>
                </a:solidFill>
                <a:latin typeface="+mn-lt"/>
              </a:rPr>
              <a:t>Ye,</a:t>
            </a:r>
            <a:r>
              <a:rPr lang="zh-CN" altLang="en-US" sz="2400" b="1" dirty="0">
                <a:solidFill>
                  <a:schemeClr val="tx1">
                    <a:lumMod val="75000"/>
                    <a:lumOff val="25000"/>
                  </a:schemeClr>
                </a:solidFill>
                <a:latin typeface="+mn-lt"/>
              </a:rPr>
              <a:t> </a:t>
            </a:r>
            <a:r>
              <a:rPr lang="en-US" altLang="zh-CN" sz="2400" b="1" dirty="0">
                <a:solidFill>
                  <a:schemeClr val="tx1">
                    <a:lumMod val="75000"/>
                    <a:lumOff val="25000"/>
                  </a:schemeClr>
                </a:solidFill>
                <a:latin typeface="+mn-lt"/>
              </a:rPr>
              <a:t>Yuexin</a:t>
            </a:r>
            <a:r>
              <a:rPr lang="zh-CN" altLang="en-US" sz="2400" b="1" dirty="0">
                <a:solidFill>
                  <a:schemeClr val="tx1">
                    <a:lumMod val="75000"/>
                    <a:lumOff val="25000"/>
                  </a:schemeClr>
                </a:solidFill>
                <a:latin typeface="+mn-lt"/>
              </a:rPr>
              <a:t> </a:t>
            </a:r>
            <a:r>
              <a:rPr lang="en-US" altLang="zh-CN" sz="2400" b="1" dirty="0">
                <a:solidFill>
                  <a:schemeClr val="tx1">
                    <a:lumMod val="75000"/>
                    <a:lumOff val="25000"/>
                  </a:schemeClr>
                </a:solidFill>
                <a:latin typeface="+mn-lt"/>
              </a:rPr>
              <a:t>Ma</a:t>
            </a:r>
          </a:p>
        </p:txBody>
      </p:sp>
      <p:sp>
        <p:nvSpPr>
          <p:cNvPr id="2" name="灯片编号占位符 1">
            <a:extLst>
              <a:ext uri="{FF2B5EF4-FFF2-40B4-BE49-F238E27FC236}">
                <a16:creationId xmlns:a16="http://schemas.microsoft.com/office/drawing/2014/main" id="{8890C4A1-1686-4664-F9C3-493F3BB523F9}"/>
              </a:ext>
            </a:extLst>
          </p:cNvPr>
          <p:cNvSpPr>
            <a:spLocks noGrp="1"/>
          </p:cNvSpPr>
          <p:nvPr>
            <p:ph type="sldNum" sz="quarter" idx="12"/>
          </p:nvPr>
        </p:nvSpPr>
        <p:spPr/>
        <p:txBody>
          <a:bodyPr/>
          <a:lstStyle/>
          <a:p>
            <a:pPr>
              <a:defRPr/>
            </a:pPr>
            <a:fld id="{B179E7C7-4E86-4A03-B17E-362E8C17F522}" type="slidenum">
              <a:rPr lang="en-US" altLang="x-none" smtClean="0"/>
              <a:t>23</a:t>
            </a:fld>
            <a:endParaRPr lang="en-US" altLang="x-none" dirty="0"/>
          </a:p>
        </p:txBody>
      </p:sp>
    </p:spTree>
    <p:extLst>
      <p:ext uri="{BB962C8B-B14F-4D97-AF65-F5344CB8AC3E}">
        <p14:creationId xmlns:p14="http://schemas.microsoft.com/office/powerpoint/2010/main" val="2616827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52B02-2016-02BC-833E-A7A86EF07B5D}"/>
              </a:ext>
            </a:extLst>
          </p:cNvPr>
          <p:cNvSpPr>
            <a:spLocks noGrp="1"/>
          </p:cNvSpPr>
          <p:nvPr>
            <p:ph type="ctrTitle"/>
          </p:nvPr>
        </p:nvSpPr>
        <p:spPr>
          <a:xfrm>
            <a:off x="425053" y="1746584"/>
            <a:ext cx="7225904" cy="1790700"/>
          </a:xfrm>
        </p:spPr>
        <p:txBody>
          <a:bodyPr>
            <a:normAutofit/>
          </a:bodyPr>
          <a:lstStyle/>
          <a:p>
            <a:pPr algn="l"/>
            <a:r>
              <a:rPr kumimoji="1" lang="en-US" altLang="zh-CN" b="1" dirty="0"/>
              <a:t>01 </a:t>
            </a:r>
            <a:br>
              <a:rPr kumimoji="1" lang="en-US" altLang="zh-CN" b="1" dirty="0"/>
            </a:br>
            <a:r>
              <a:rPr kumimoji="1" lang="en-US" altLang="zh-CN" b="1" dirty="0"/>
              <a:t>Database Design Document</a:t>
            </a:r>
            <a:endParaRPr kumimoji="1" lang="zh-CN" altLang="en-US" b="1" dirty="0"/>
          </a:p>
        </p:txBody>
      </p:sp>
      <p:sp>
        <p:nvSpPr>
          <p:cNvPr id="3" name="副标题 2">
            <a:extLst>
              <a:ext uri="{FF2B5EF4-FFF2-40B4-BE49-F238E27FC236}">
                <a16:creationId xmlns:a16="http://schemas.microsoft.com/office/drawing/2014/main" id="{4F09283F-0D0A-52AA-3C2E-07CCFF3137BE}"/>
              </a:ext>
            </a:extLst>
          </p:cNvPr>
          <p:cNvSpPr>
            <a:spLocks noGrp="1"/>
          </p:cNvSpPr>
          <p:nvPr>
            <p:ph type="subTitle" idx="1"/>
          </p:nvPr>
        </p:nvSpPr>
        <p:spPr>
          <a:xfrm>
            <a:off x="232474" y="4216066"/>
            <a:ext cx="8679051" cy="1518308"/>
          </a:xfrm>
        </p:spPr>
        <p:style>
          <a:lnRef idx="2">
            <a:schemeClr val="dk1"/>
          </a:lnRef>
          <a:fillRef idx="1">
            <a:schemeClr val="lt1"/>
          </a:fillRef>
          <a:effectRef idx="0">
            <a:schemeClr val="dk1"/>
          </a:effectRef>
          <a:fontRef idx="minor">
            <a:schemeClr val="dk1"/>
          </a:fontRef>
        </p:style>
        <p:txBody>
          <a:bodyPr/>
          <a:lstStyle/>
          <a:p>
            <a:pPr marL="257175" indent="-257175" algn="just">
              <a:buFont typeface="Arial" panose="020B0604020202020204" pitchFamily="34" charset="0"/>
              <a:buChar char="•"/>
            </a:pPr>
            <a:r>
              <a:rPr kumimoji="1" lang="en-US" altLang="zh-CN" sz="2800" dirty="0"/>
              <a:t>Map the business purpose to the target database management system with consideration of the business rules.</a:t>
            </a:r>
            <a:endParaRPr kumimoji="1" lang="zh-CN" altLang="en-US" sz="2800" dirty="0"/>
          </a:p>
        </p:txBody>
      </p:sp>
      <p:sp>
        <p:nvSpPr>
          <p:cNvPr id="4" name="灯片编号占位符 3">
            <a:extLst>
              <a:ext uri="{FF2B5EF4-FFF2-40B4-BE49-F238E27FC236}">
                <a16:creationId xmlns:a16="http://schemas.microsoft.com/office/drawing/2014/main" id="{57CAD9D9-3B3A-804B-B64B-FAD6CB1A2195}"/>
              </a:ext>
            </a:extLst>
          </p:cNvPr>
          <p:cNvSpPr>
            <a:spLocks noGrp="1"/>
          </p:cNvSpPr>
          <p:nvPr>
            <p:ph type="sldNum" sz="quarter" idx="12"/>
          </p:nvPr>
        </p:nvSpPr>
        <p:spPr/>
        <p:txBody>
          <a:bodyPr/>
          <a:lstStyle/>
          <a:p>
            <a:pPr>
              <a:defRPr/>
            </a:pPr>
            <a:fld id="{97269BB5-6EAB-4753-B1DD-7FD817689FEB}" type="slidenum">
              <a:rPr lang="en-US" altLang="x-none" smtClean="0"/>
              <a:t>2</a:t>
            </a:fld>
            <a:endParaRPr lang="en-US" altLang="x-none">
              <a:solidFill>
                <a:srgbClr val="88A44D"/>
              </a:solidFill>
            </a:endParaRPr>
          </a:p>
        </p:txBody>
      </p:sp>
    </p:spTree>
    <p:extLst>
      <p:ext uri="{BB962C8B-B14F-4D97-AF65-F5344CB8AC3E}">
        <p14:creationId xmlns:p14="http://schemas.microsoft.com/office/powerpoint/2010/main" val="2447212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3"/>
          <p:cNvSpPr>
            <a:spLocks noGrp="1"/>
          </p:cNvSpPr>
          <p:nvPr>
            <p:ph type="title"/>
          </p:nvPr>
        </p:nvSpPr>
        <p:spPr/>
        <p:txBody>
          <a:bodyPr/>
          <a:lstStyle/>
          <a:p>
            <a:pPr eaLnBrk="1" hangingPunct="1"/>
            <a:r>
              <a:rPr lang="en-US" altLang="en-US" dirty="0">
                <a:ea typeface="MS PGothic"/>
              </a:rPr>
              <a:t>Background</a:t>
            </a:r>
            <a:endParaRPr lang="en-US" altLang="en-US" dirty="0">
              <a:latin typeface="Arial" panose="020B0604020202090204" pitchFamily="34" charset="0"/>
              <a:ea typeface="MS PGothic" panose="020B0600070205080204" pitchFamily="34" charset="-128"/>
              <a:cs typeface="Arial" panose="020B0604020202090204" pitchFamily="34" charset="0"/>
            </a:endParaRPr>
          </a:p>
        </p:txBody>
      </p:sp>
      <p:sp>
        <p:nvSpPr>
          <p:cNvPr id="4" name="Title 3"/>
          <p:cNvSpPr>
            <a:spLocks noGrp="1"/>
          </p:cNvSpPr>
          <p:nvPr/>
        </p:nvSpPr>
        <p:spPr>
          <a:xfrm>
            <a:off x="531495" y="1178878"/>
            <a:ext cx="6477000" cy="1143000"/>
          </a:xfrm>
          <a:prstGeom prst="rect">
            <a:avLst/>
          </a:prstGeom>
          <a:noFill/>
          <a:ln>
            <a:noFill/>
          </a:ln>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algn="l" eaLnBrk="1" hangingPunct="1"/>
            <a:r>
              <a:rPr lang="en-US" altLang="en-US" sz="2800" dirty="0">
                <a:latin typeface="Arial" panose="020B0604020202090204" pitchFamily="34" charset="0"/>
                <a:ea typeface="MS PGothic" panose="020B0600070205080204" pitchFamily="34" charset="-128"/>
                <a:cs typeface="Arial" panose="020B0604020202090204" pitchFamily="34" charset="0"/>
              </a:rPr>
              <a:t>1-1 </a:t>
            </a:r>
            <a:r>
              <a:rPr lang="en-US" altLang="en-US" sz="2800" dirty="0">
                <a:latin typeface="Arial" panose="020B0604020202090204" pitchFamily="34" charset="0"/>
                <a:cs typeface="Arial" panose="020B0604020202090204" pitchFamily="34" charset="0"/>
              </a:rPr>
              <a:t>Purpose</a:t>
            </a:r>
            <a:endParaRPr lang="en-US" altLang="en-US" sz="2800" dirty="0">
              <a:latin typeface="Arial" panose="020B0604020202090204" pitchFamily="34" charset="0"/>
              <a:ea typeface="MS PGothic" panose="020B0600070205080204" pitchFamily="34" charset="-128"/>
              <a:cs typeface="Arial" panose="020B0604020202090204" pitchFamily="34" charset="0"/>
            </a:endParaRPr>
          </a:p>
        </p:txBody>
      </p:sp>
      <p:sp>
        <p:nvSpPr>
          <p:cNvPr id="5" name="Content Placeholder 6"/>
          <p:cNvSpPr>
            <a:spLocks noGrp="1"/>
          </p:cNvSpPr>
          <p:nvPr>
            <p:ph sz="half" idx="2"/>
          </p:nvPr>
        </p:nvSpPr>
        <p:spPr>
          <a:xfrm>
            <a:off x="584834" y="2070735"/>
            <a:ext cx="5281520" cy="4107643"/>
          </a:xfrm>
        </p:spPr>
        <p:txBody>
          <a:bodyPr/>
          <a:lstStyle/>
          <a:p>
            <a:pPr>
              <a:buFont typeface="Arial" panose="020B0604020202020204" pitchFamily="34" charset="0"/>
              <a:buChar char="•"/>
            </a:pPr>
            <a:r>
              <a:rPr lang="en-US" altLang="en-US" sz="2200" dirty="0">
                <a:latin typeface="Arial" panose="020B0604020202090204" pitchFamily="34" charset="0"/>
                <a:cs typeface="Arial" panose="020B0604020202090204" pitchFamily="34" charset="0"/>
              </a:rPr>
              <a:t>Importance of targeting customers’ preferences accurately</a:t>
            </a:r>
          </a:p>
          <a:p>
            <a:pPr marL="0" indent="0">
              <a:buNone/>
            </a:pPr>
            <a:endParaRPr lang="en-US" altLang="en-US" sz="2200" dirty="0">
              <a:latin typeface="Arial" panose="020B0604020202090204" pitchFamily="34" charset="0"/>
              <a:cs typeface="Arial" panose="020B0604020202090204" pitchFamily="34" charset="0"/>
            </a:endParaRPr>
          </a:p>
          <a:p>
            <a:pPr>
              <a:buFont typeface="Arial" panose="020B0604020202020204" pitchFamily="34" charset="0"/>
              <a:buChar char="•"/>
            </a:pPr>
            <a:r>
              <a:rPr lang="en-US" altLang="en-US" sz="2200" dirty="0">
                <a:latin typeface="Arial" panose="020B0604020202090204" pitchFamily="34" charset="0"/>
                <a:cs typeface="Arial" panose="020B0604020202090204" pitchFamily="34" charset="0"/>
              </a:rPr>
              <a:t>Maintain and integrate sales record, customer information and product review</a:t>
            </a:r>
          </a:p>
          <a:p>
            <a:pPr>
              <a:buFont typeface="Arial" panose="020B0604020202020204" pitchFamily="34" charset="0"/>
              <a:buChar char="•"/>
            </a:pPr>
            <a:endParaRPr lang="en-US" altLang="en-US" sz="2200" dirty="0">
              <a:latin typeface="Arial" panose="020B0604020202090204" pitchFamily="34" charset="0"/>
              <a:cs typeface="Arial" panose="020B0604020202090204" pitchFamily="34" charset="0"/>
            </a:endParaRPr>
          </a:p>
          <a:p>
            <a:pPr>
              <a:buFont typeface="Arial" panose="020B0604020202020204" pitchFamily="34" charset="0"/>
              <a:buChar char="•"/>
            </a:pPr>
            <a:r>
              <a:rPr lang="en-US" altLang="en-US" sz="2200" dirty="0">
                <a:latin typeface="Arial" panose="020B0604020202090204" pitchFamily="34" charset="0"/>
                <a:cs typeface="Arial" panose="020B0604020202090204" pitchFamily="34" charset="0"/>
              </a:rPr>
              <a:t>Monitor product sales, dig for potential customers and provide recommend service to the customers</a:t>
            </a:r>
            <a:endParaRPr lang="en-US" altLang="en-US" sz="2200" dirty="0">
              <a:latin typeface="Arial" panose="020B0604020202090204" pitchFamily="34" charset="0"/>
              <a:ea typeface="MS PGothic" panose="020B0600070205080204" pitchFamily="34" charset="-128"/>
              <a:cs typeface="Arial" panose="020B0604020202090204" pitchFamily="34" charset="0"/>
            </a:endParaRPr>
          </a:p>
        </p:txBody>
      </p:sp>
      <p:pic>
        <p:nvPicPr>
          <p:cNvPr id="1026" name="Picture 2" descr="C:\Users\Ko\Desktop\graphicsurf-com-966027-cosmetics-vector-free-icon-set\PNG\cosmetics-vector-free-icon-set-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303" y="2997668"/>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o\Desktop\graphicsurf-com-966027-cosmetics-vector-free-icon-set\PNG\cosmetics-vector-free-icon-set-3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4946" y="4775038"/>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Ko\Desktop\graphicsurf-com-966027-cosmetics-vector-free-icon-set\PNG\cosmetics-vector-free-icon-set-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0456" y="3916927"/>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Ko\Desktop\graphicsurf-com-966027-cosmetics-vector-free-icon-set\PNG\cosmetics-vector-free-icon-set-3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10456" y="4775038"/>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Ko\Desktop\graphicsurf-com-966027-cosmetics-vector-free-icon-set\PNG\cosmetics-vector-free-icon-set-3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2252" y="2997668"/>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Ko\Desktop\graphicsurf-com-966027-cosmetics-vector-free-icon-set\PNG\cosmetics-vector-free-icon-set-37.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5994" y="2113681"/>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Ko\Desktop\graphicsurf-com-966027-cosmetics-vector-free-icon-set\PNG\cosmetics-vector-free-icon-set-38.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10456" y="2997668"/>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Ko\Desktop\graphicsurf-com-966027-cosmetics-vector-free-icon-set\PNG\cosmetics-vector-free-icon-set-2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07273" y="4775038"/>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C:\Users\Ko\Desktop\graphicsurf-com-966027-cosmetics-vector-free-icon-set\PNG\cosmetics-vector-free-icon-set-24.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55994" y="2997668"/>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C:\Users\Ko\Desktop\graphicsurf-com-966027-cosmetics-vector-free-icon-set\PNG\cosmetics-vector-free-icon-set-26.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10456" y="2113681"/>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Users\Ko\Desktop\graphicsurf-com-966027-cosmetics-vector-free-icon-set\PNG\cosmetics-vector-free-icon-set-27.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18303" y="2113681"/>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C:\Users\Ko\Desktop\graphicsurf-com-966027-cosmetics-vector-free-icon-set\PNG\cosmetics-vector-free-icon-set-28.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62252" y="2113681"/>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Users\Ko\Desktop\graphicsurf-com-966027-cosmetics-vector-free-icon-set\PNG\cosmetics-vector-free-icon-set-22.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62252" y="3916927"/>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C:\Users\Ko\Desktop\graphicsurf-com-966027-cosmetics-vector-free-icon-set\PNG\cosmetics-vector-free-icon-set-32.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55994" y="4775038"/>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C:\Users\Ko\Desktop\graphicsurf-com-966027-cosmetics-vector-free-icon-set\PNG\cosmetics-vector-free-icon-set-21.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07273" y="3916927"/>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Users\Ko\Desktop\graphicsurf-com-966027-cosmetics-vector-free-icon-set\PNG\cosmetics-vector-free-icon-set-25.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55994" y="3916927"/>
            <a:ext cx="731520" cy="73152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F245CC28-27DD-3D2E-3453-74CA69F71B5F}"/>
              </a:ext>
            </a:extLst>
          </p:cNvPr>
          <p:cNvSpPr>
            <a:spLocks noGrp="1"/>
          </p:cNvSpPr>
          <p:nvPr>
            <p:ph type="sldNum" sz="quarter" idx="12"/>
          </p:nvPr>
        </p:nvSpPr>
        <p:spPr/>
        <p:txBody>
          <a:bodyPr/>
          <a:lstStyle/>
          <a:p>
            <a:pPr>
              <a:defRPr/>
            </a:pPr>
            <a:fld id="{B179E7C7-4E86-4A03-B17E-362E8C17F522}" type="slidenum">
              <a:rPr lang="en-US" altLang="x-none" smtClean="0"/>
              <a:t>3</a:t>
            </a:fld>
            <a:endParaRPr lang="en-US" altLang="x-none"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3"/>
          <p:cNvSpPr>
            <a:spLocks noGrp="1"/>
          </p:cNvSpPr>
          <p:nvPr>
            <p:ph type="title"/>
          </p:nvPr>
        </p:nvSpPr>
        <p:spPr/>
        <p:txBody>
          <a:bodyPr/>
          <a:lstStyle/>
          <a:p>
            <a:pPr eaLnBrk="1" hangingPunct="1"/>
            <a:r>
              <a:rPr lang="en-US" altLang="en-US">
                <a:ea typeface="MS PGothic"/>
              </a:rPr>
              <a:t>Background</a:t>
            </a:r>
            <a:endParaRPr lang="en-US" altLang="en-US">
              <a:latin typeface="Arial" panose="020B0604020202090204" pitchFamily="34" charset="0"/>
              <a:ea typeface="MS PGothic" panose="020B0600070205080204" pitchFamily="34" charset="-128"/>
              <a:cs typeface="Arial" panose="020B0604020202090204" pitchFamily="34" charset="0"/>
            </a:endParaRPr>
          </a:p>
        </p:txBody>
      </p:sp>
      <p:sp>
        <p:nvSpPr>
          <p:cNvPr id="4" name="Title 3"/>
          <p:cNvSpPr>
            <a:spLocks noGrp="1"/>
          </p:cNvSpPr>
          <p:nvPr/>
        </p:nvSpPr>
        <p:spPr>
          <a:xfrm>
            <a:off x="531495" y="1178878"/>
            <a:ext cx="6477000" cy="1143000"/>
          </a:xfrm>
          <a:prstGeom prst="rect">
            <a:avLst/>
          </a:prstGeom>
          <a:noFill/>
          <a:ln>
            <a:noFill/>
          </a:ln>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algn="l" eaLnBrk="1" hangingPunct="1"/>
            <a:r>
              <a:rPr lang="en-US" altLang="en-US" sz="2800" dirty="0">
                <a:latin typeface="Arial" panose="020B0604020202090204" pitchFamily="34" charset="0"/>
                <a:ea typeface="MS PGothic" panose="020B0600070205080204" pitchFamily="34" charset="-128"/>
                <a:cs typeface="Arial" panose="020B0604020202090204" pitchFamily="34" charset="0"/>
              </a:rPr>
              <a:t>1-2 Business Problems</a:t>
            </a:r>
          </a:p>
        </p:txBody>
      </p:sp>
      <p:sp>
        <p:nvSpPr>
          <p:cNvPr id="5" name="Content Placeholder 6"/>
          <p:cNvSpPr>
            <a:spLocks noGrp="1"/>
          </p:cNvSpPr>
          <p:nvPr>
            <p:ph sz="half" idx="2"/>
          </p:nvPr>
        </p:nvSpPr>
        <p:spPr>
          <a:xfrm>
            <a:off x="584835" y="2070735"/>
            <a:ext cx="7974330" cy="4692650"/>
          </a:xfrm>
        </p:spPr>
        <p:txBody>
          <a:bodyPr/>
          <a:lstStyle/>
          <a:p>
            <a:pPr>
              <a:buFont typeface="Arial" panose="020B0604020202020204" pitchFamily="34" charset="0"/>
              <a:buChar char="•"/>
            </a:pPr>
            <a:r>
              <a:rPr lang="en-US" altLang="en-US" sz="2200" dirty="0">
                <a:latin typeface="Arial" panose="020B0604020202090204" pitchFamily="34" charset="0"/>
                <a:cs typeface="Arial" panose="020B0604020202090204" pitchFamily="34" charset="0"/>
              </a:rPr>
              <a:t>Maintain customer’s  information, order  information, and  product information</a:t>
            </a:r>
          </a:p>
          <a:p>
            <a:pPr>
              <a:buFont typeface="Arial" panose="020B0604020202020204" pitchFamily="34" charset="0"/>
              <a:buChar char="•"/>
            </a:pPr>
            <a:r>
              <a:rPr lang="en-US" altLang="en-US" sz="2200" dirty="0">
                <a:latin typeface="Arial" panose="020B0604020202090204" pitchFamily="34" charset="0"/>
                <a:cs typeface="Arial" panose="020B0604020202090204" pitchFamily="34" charset="0"/>
              </a:rPr>
              <a:t>Collect the data from each order such as customer’s reviews and volume of sales to evaluate the product</a:t>
            </a:r>
          </a:p>
          <a:p>
            <a:pPr>
              <a:buFont typeface="Arial" panose="020B0604020202020204" pitchFamily="34" charset="0"/>
              <a:buChar char="•"/>
            </a:pPr>
            <a:r>
              <a:rPr lang="en-US" altLang="en-US" sz="2200" dirty="0">
                <a:latin typeface="Arial" panose="020B0604020202090204" pitchFamily="34" charset="0"/>
                <a:cs typeface="Arial" panose="020B0604020202090204" pitchFamily="34" charset="0"/>
              </a:rPr>
              <a:t>Recommend   suitable   products   based   on   customer’s   personal   information</a:t>
            </a:r>
          </a:p>
          <a:p>
            <a:pPr>
              <a:buFont typeface="Arial" panose="020B0604020202020204" pitchFamily="34" charset="0"/>
              <a:buChar char="•"/>
            </a:pPr>
            <a:r>
              <a:rPr lang="en-US" altLang="en-US" sz="2200" dirty="0">
                <a:latin typeface="Arial" panose="020B0604020202090204" pitchFamily="34" charset="0"/>
                <a:cs typeface="Arial" panose="020B0604020202090204" pitchFamily="34" charset="0"/>
              </a:rPr>
              <a:t>Provide  retailers  with valuable  statistics to  forecast  customer’s demand  and  meet supplies</a:t>
            </a:r>
          </a:p>
          <a:p>
            <a:pPr>
              <a:buFont typeface="Arial" panose="020B0604020202020204" pitchFamily="34" charset="0"/>
              <a:buChar char="•"/>
            </a:pPr>
            <a:r>
              <a:rPr lang="en-US" altLang="en-US" sz="2200" dirty="0">
                <a:latin typeface="Arial" panose="020B0604020202090204" pitchFamily="34" charset="0"/>
                <a:cs typeface="Arial" panose="020B0604020202090204" pitchFamily="34" charset="0"/>
              </a:rPr>
              <a:t>Provide  customers  with  a number of  benefits, including  subscription  service.</a:t>
            </a:r>
            <a:endParaRPr lang="en-US" altLang="en-US" sz="2200" dirty="0">
              <a:latin typeface="Arial" panose="020B0604020202090204" pitchFamily="34" charset="0"/>
              <a:ea typeface="MS PGothic" panose="020B0600070205080204" pitchFamily="34" charset="-128"/>
              <a:cs typeface="Arial" panose="020B0604020202090204" pitchFamily="34" charset="0"/>
            </a:endParaRPr>
          </a:p>
        </p:txBody>
      </p:sp>
      <p:sp>
        <p:nvSpPr>
          <p:cNvPr id="2" name="灯片编号占位符 1">
            <a:extLst>
              <a:ext uri="{FF2B5EF4-FFF2-40B4-BE49-F238E27FC236}">
                <a16:creationId xmlns:a16="http://schemas.microsoft.com/office/drawing/2014/main" id="{8F48F54C-59F5-940D-7AE1-EAC00B8DC377}"/>
              </a:ext>
            </a:extLst>
          </p:cNvPr>
          <p:cNvSpPr>
            <a:spLocks noGrp="1"/>
          </p:cNvSpPr>
          <p:nvPr>
            <p:ph type="sldNum" sz="quarter" idx="12"/>
          </p:nvPr>
        </p:nvSpPr>
        <p:spPr/>
        <p:txBody>
          <a:bodyPr/>
          <a:lstStyle/>
          <a:p>
            <a:pPr>
              <a:defRPr/>
            </a:pPr>
            <a:fld id="{B179E7C7-4E86-4A03-B17E-362E8C17F522}" type="slidenum">
              <a:rPr lang="en-US" altLang="x-none" smtClean="0"/>
              <a:t>4</a:t>
            </a:fld>
            <a:endParaRPr lang="en-US" altLang="x-none" dirty="0"/>
          </a:p>
        </p:txBody>
      </p:sp>
    </p:spTree>
    <p:extLst>
      <p:ext uri="{BB962C8B-B14F-4D97-AF65-F5344CB8AC3E}">
        <p14:creationId xmlns:p14="http://schemas.microsoft.com/office/powerpoint/2010/main" val="663182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0EB0391-FEB0-55D6-E13A-EA0FD18BED51}"/>
              </a:ext>
            </a:extLst>
          </p:cNvPr>
          <p:cNvSpPr>
            <a:spLocks noGrp="1"/>
          </p:cNvSpPr>
          <p:nvPr>
            <p:ph type="title"/>
          </p:nvPr>
        </p:nvSpPr>
        <p:spPr>
          <a:xfrm>
            <a:off x="1643846" y="259651"/>
            <a:ext cx="7337535" cy="1143000"/>
          </a:xfrm>
        </p:spPr>
        <p:txBody>
          <a:bodyPr/>
          <a:lstStyle/>
          <a:p>
            <a:r>
              <a:rPr lang="en-US" altLang="zh-CN" dirty="0">
                <a:ea typeface="MS PGothic"/>
              </a:rPr>
              <a:t>Database</a:t>
            </a:r>
            <a:r>
              <a:rPr lang="zh-CN" altLang="en-US" dirty="0">
                <a:ea typeface="MS PGothic"/>
              </a:rPr>
              <a:t> </a:t>
            </a:r>
            <a:r>
              <a:rPr lang="en-US" altLang="zh-CN" dirty="0">
                <a:ea typeface="MS PGothic"/>
              </a:rPr>
              <a:t>Design</a:t>
            </a:r>
            <a:r>
              <a:rPr lang="en-US" dirty="0">
                <a:ea typeface="MS PGothic"/>
              </a:rPr>
              <a:t> </a:t>
            </a:r>
            <a:br>
              <a:rPr lang="en-US" dirty="0">
                <a:ea typeface="MS PGothic"/>
              </a:rPr>
            </a:br>
            <a:endParaRPr lang="en-US" dirty="0"/>
          </a:p>
        </p:txBody>
      </p:sp>
      <p:sp>
        <p:nvSpPr>
          <p:cNvPr id="9" name="Content Placeholder 6">
            <a:extLst>
              <a:ext uri="{FF2B5EF4-FFF2-40B4-BE49-F238E27FC236}">
                <a16:creationId xmlns:a16="http://schemas.microsoft.com/office/drawing/2014/main" id="{13192D33-03EB-81B6-CC39-C75B9848E304}"/>
              </a:ext>
            </a:extLst>
          </p:cNvPr>
          <p:cNvSpPr txBox="1">
            <a:spLocks/>
          </p:cNvSpPr>
          <p:nvPr/>
        </p:nvSpPr>
        <p:spPr bwMode="auto">
          <a:xfrm>
            <a:off x="584835" y="2070735"/>
            <a:ext cx="7974330" cy="430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Font typeface="Arial" panose="020B0604020202090204" pitchFamily="34" charset="0"/>
              <a:buChar char="•"/>
              <a:defRPr sz="2800" kern="1200">
                <a:solidFill>
                  <a:schemeClr val="tx1"/>
                </a:solidFill>
                <a:latin typeface="Arial" panose="020B0604020202090204"/>
                <a:ea typeface="MS PGothic" panose="020B0600070205080204" pitchFamily="34" charset="-128"/>
                <a:cs typeface="Arial" panose="020B0604020202090204"/>
              </a:defRPr>
            </a:lvl1pPr>
            <a:lvl2pPr marL="742950" indent="-285750" algn="l" defTabSz="457200" rtl="0" eaLnBrk="0" fontAlgn="base" hangingPunct="0">
              <a:spcBef>
                <a:spcPct val="20000"/>
              </a:spcBef>
              <a:spcAft>
                <a:spcPct val="0"/>
              </a:spcAft>
              <a:buFont typeface="Arial" panose="020B0604020202090204" pitchFamily="34" charset="0"/>
              <a:buChar char="•"/>
              <a:defRPr sz="2400" kern="1200">
                <a:solidFill>
                  <a:schemeClr val="tx1"/>
                </a:solidFill>
                <a:latin typeface="Arial" panose="020B0604020202090204"/>
                <a:ea typeface="MS PGothic" panose="020B0600070205080204" pitchFamily="34" charset="-128"/>
                <a:cs typeface="Arial" panose="020B0604020202090204"/>
              </a:defRPr>
            </a:lvl2pPr>
            <a:lvl3pPr marL="1143000" indent="-228600" algn="l" defTabSz="457200" rtl="0" eaLnBrk="0" fontAlgn="base" hangingPunct="0">
              <a:spcBef>
                <a:spcPct val="20000"/>
              </a:spcBef>
              <a:spcAft>
                <a:spcPct val="0"/>
              </a:spcAft>
              <a:buFont typeface="Lucida Grande" panose="020B0600040502020204" pitchFamily="4" charset="0"/>
              <a:buChar char="–"/>
              <a:defRPr sz="2000" kern="1200">
                <a:solidFill>
                  <a:schemeClr val="tx1"/>
                </a:solidFill>
                <a:latin typeface="Arial" panose="020B0604020202090204"/>
                <a:ea typeface="MS PGothic" panose="020B0600070205080204" pitchFamily="34" charset="-128"/>
                <a:cs typeface="Arial" panose="020B0604020202090204"/>
              </a:defRPr>
            </a:lvl3pPr>
            <a:lvl4pPr marL="1600200" indent="-228600" algn="l" defTabSz="457200" rtl="0" eaLnBrk="0" fontAlgn="base" hangingPunct="0">
              <a:spcBef>
                <a:spcPct val="20000"/>
              </a:spcBef>
              <a:spcAft>
                <a:spcPct val="0"/>
              </a:spcAft>
              <a:buFont typeface="Arial" panose="020B0604020202090204" pitchFamily="34" charset="0"/>
              <a:buChar char="•"/>
              <a:defRPr sz="1800" kern="1200">
                <a:solidFill>
                  <a:schemeClr val="tx1"/>
                </a:solidFill>
                <a:latin typeface="Arial" panose="020B0604020202090204"/>
                <a:ea typeface="MS PGothic" panose="020B0600070205080204" pitchFamily="34" charset="-128"/>
                <a:cs typeface="Arial" panose="020B0604020202090204"/>
              </a:defRPr>
            </a:lvl4pPr>
            <a:lvl5pPr marL="2057400" indent="-228600" algn="l" defTabSz="457200" rtl="0" eaLnBrk="0" fontAlgn="base" hangingPunct="0">
              <a:spcBef>
                <a:spcPct val="20000"/>
              </a:spcBef>
              <a:spcAft>
                <a:spcPct val="0"/>
              </a:spcAft>
              <a:buFont typeface="Arial" panose="020B0604020202090204" pitchFamily="34" charset="0"/>
              <a:buChar char="»"/>
              <a:defRPr sz="1800" kern="1200">
                <a:solidFill>
                  <a:schemeClr val="tx1"/>
                </a:solidFill>
                <a:latin typeface="Arial" panose="020B0604020202090204"/>
                <a:ea typeface="MS PGothic" panose="020B0600070205080204" pitchFamily="34" charset="-128"/>
                <a:cs typeface="Arial" panose="020B0604020202090204"/>
              </a:defRPr>
            </a:lvl5pPr>
            <a:lvl6pPr marL="2514600" indent="-228600" algn="l" defTabSz="457200" rtl="0" eaLnBrk="1" latinLnBrk="0" hangingPunct="1">
              <a:spcBef>
                <a:spcPct val="20000"/>
              </a:spcBef>
              <a:buFont typeface="Arial" panose="020B0604020202090204"/>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1800" kern="1200">
                <a:solidFill>
                  <a:schemeClr val="tx1"/>
                </a:solidFill>
                <a:latin typeface="+mn-lt"/>
                <a:ea typeface="+mn-ea"/>
                <a:cs typeface="+mn-cs"/>
              </a:defRPr>
            </a:lvl9pPr>
          </a:lstStyle>
          <a:p>
            <a:pPr marL="0" indent="0">
              <a:buFont typeface="Arial" panose="020B0604020202090204" pitchFamily="34" charset="0"/>
              <a:buNone/>
            </a:pPr>
            <a:r>
              <a:rPr lang="en-US" altLang="en-US" sz="2200">
                <a:latin typeface="Arial" panose="020B0604020202090204" pitchFamily="34" charset="0"/>
                <a:cs typeface="Arial" panose="020B0604020202090204" pitchFamily="34" charset="0"/>
              </a:rPr>
              <a:t>There are so many business rules we need for our database, but I'll only show some of the most important rules below:</a:t>
            </a:r>
          </a:p>
          <a:p>
            <a:pPr marL="0" indent="0">
              <a:buFont typeface="Arial" panose="020B0604020202090204" pitchFamily="34" charset="0"/>
              <a:buNone/>
            </a:pPr>
            <a:r>
              <a:rPr lang="en-US" altLang="en-US" sz="2200">
                <a:latin typeface="Arial" panose="020B0604020202090204" pitchFamily="34" charset="0"/>
                <a:cs typeface="Arial" panose="020B0604020202090204" pitchFamily="34" charset="0"/>
              </a:rPr>
              <a:t>1) </a:t>
            </a:r>
            <a:r>
              <a:rPr lang="en-US" altLang="en-US" sz="2200">
                <a:latin typeface="Arial" panose="020B0604020202090204" pitchFamily="34" charset="0"/>
                <a:cs typeface="Arial" panose="020B0604020202090204" pitchFamily="34" charset="0"/>
                <a:sym typeface="+mn-ea"/>
              </a:rPr>
              <a:t>Each customer has one email and phone number record stored in the database.</a:t>
            </a:r>
          </a:p>
          <a:p>
            <a:pPr marL="0" indent="0">
              <a:buFont typeface="Arial" panose="020B0604020202090204" pitchFamily="34" charset="0"/>
              <a:buNone/>
            </a:pPr>
            <a:r>
              <a:rPr lang="en-US" altLang="en-US" sz="2200">
                <a:latin typeface="Arial" panose="020B0604020202090204" pitchFamily="34" charset="0"/>
                <a:cs typeface="Arial" panose="020B0604020202090204" pitchFamily="34" charset="0"/>
              </a:rPr>
              <a:t>2) </a:t>
            </a:r>
            <a:r>
              <a:rPr lang="en-US" altLang="en-US" sz="2200">
                <a:latin typeface="Arial" panose="020B0604020202090204" pitchFamily="34" charset="0"/>
                <a:cs typeface="Arial" panose="020B0604020202090204" pitchFamily="34" charset="0"/>
                <a:sym typeface="+mn-ea"/>
              </a:rPr>
              <a:t>Each review record may have an empty or one rating and comment.</a:t>
            </a:r>
          </a:p>
          <a:p>
            <a:pPr marL="0" indent="0">
              <a:buFont typeface="Arial" panose="020B0604020202090204" pitchFamily="34" charset="0"/>
              <a:buNone/>
            </a:pPr>
            <a:r>
              <a:rPr lang="en-US" altLang="en-US" sz="2200">
                <a:latin typeface="Arial" panose="020B0604020202090204" pitchFamily="34" charset="0"/>
                <a:cs typeface="Arial" panose="020B0604020202090204" pitchFamily="34" charset="0"/>
              </a:rPr>
              <a:t>3) Each product owns none or more review records.</a:t>
            </a:r>
          </a:p>
          <a:p>
            <a:pPr marL="0" indent="0">
              <a:buFont typeface="Arial" panose="020B0604020202090204" pitchFamily="34" charset="0"/>
              <a:buNone/>
            </a:pPr>
            <a:r>
              <a:rPr lang="en-US" altLang="en-US" sz="2200">
                <a:latin typeface="Arial" panose="020B0604020202090204" pitchFamily="34" charset="0"/>
                <a:cs typeface="Arial" panose="020B0604020202090204" pitchFamily="34" charset="0"/>
              </a:rPr>
              <a:t>4) </a:t>
            </a:r>
            <a:r>
              <a:rPr lang="en-US" altLang="en-US" sz="2200">
                <a:latin typeface="Arial" panose="020B0604020202090204" pitchFamily="34" charset="0"/>
                <a:cs typeface="Arial" panose="020B0604020202090204" pitchFamily="34" charset="0"/>
                <a:sym typeface="+mn-ea"/>
              </a:rPr>
              <a:t>Each order is associated with one retailer.</a:t>
            </a:r>
            <a:endParaRPr lang="en-US" altLang="en-US" sz="2200">
              <a:latin typeface="Arial" panose="020B0604020202090204" pitchFamily="34" charset="0"/>
              <a:cs typeface="Arial" panose="020B0604020202090204" pitchFamily="34" charset="0"/>
            </a:endParaRPr>
          </a:p>
          <a:p>
            <a:pPr marL="0" indent="0">
              <a:buFont typeface="Arial" panose="020B0604020202090204" pitchFamily="34" charset="0"/>
              <a:buNone/>
            </a:pPr>
            <a:r>
              <a:rPr lang="en-US" altLang="en-US" sz="2200">
                <a:latin typeface="Arial" panose="020B0604020202090204" pitchFamily="34" charset="0"/>
                <a:cs typeface="Arial" panose="020B0604020202090204" pitchFamily="34" charset="0"/>
              </a:rPr>
              <a:t>5) </a:t>
            </a:r>
            <a:r>
              <a:rPr lang="en-US" altLang="en-US" sz="2200">
                <a:latin typeface="Arial" panose="020B0604020202090204" pitchFamily="34" charset="0"/>
                <a:cs typeface="Arial" panose="020B0604020202090204" pitchFamily="34" charset="0"/>
                <a:sym typeface="+mn-ea"/>
              </a:rPr>
              <a:t>Each customer will have zero or many subscribes. </a:t>
            </a:r>
          </a:p>
          <a:p>
            <a:pPr marL="0" indent="0">
              <a:buFont typeface="Arial" panose="020B0604020202090204" pitchFamily="34" charset="0"/>
              <a:buNone/>
            </a:pPr>
            <a:r>
              <a:rPr lang="en-US" altLang="en-US" sz="2200">
                <a:latin typeface="Arial" panose="020B0604020202090204" pitchFamily="34" charset="0"/>
                <a:cs typeface="Arial" panose="020B0604020202090204" pitchFamily="34" charset="0"/>
              </a:rPr>
              <a:t>6) </a:t>
            </a:r>
            <a:r>
              <a:rPr lang="en-US" altLang="en-US" sz="2200">
                <a:latin typeface="Arial" panose="020B0604020202090204" pitchFamily="34" charset="0"/>
                <a:cs typeface="Arial" panose="020B0604020202090204" pitchFamily="34" charset="0"/>
                <a:sym typeface="+mn-ea"/>
              </a:rPr>
              <a:t>Each product should have one relative product information description.</a:t>
            </a:r>
            <a:endParaRPr lang="en-US" altLang="en-US" sz="2200" dirty="0">
              <a:latin typeface="Arial" panose="020B0604020202090204" pitchFamily="34" charset="0"/>
              <a:cs typeface="Arial" panose="020B0604020202090204" pitchFamily="34" charset="0"/>
            </a:endParaRPr>
          </a:p>
        </p:txBody>
      </p:sp>
      <p:sp>
        <p:nvSpPr>
          <p:cNvPr id="10" name="Title 3">
            <a:extLst>
              <a:ext uri="{FF2B5EF4-FFF2-40B4-BE49-F238E27FC236}">
                <a16:creationId xmlns:a16="http://schemas.microsoft.com/office/drawing/2014/main" id="{DC543287-EC27-FB62-9038-1C12CD2BA5CC}"/>
              </a:ext>
            </a:extLst>
          </p:cNvPr>
          <p:cNvSpPr>
            <a:spLocks noGrp="1"/>
          </p:cNvSpPr>
          <p:nvPr/>
        </p:nvSpPr>
        <p:spPr>
          <a:xfrm>
            <a:off x="531495" y="1178878"/>
            <a:ext cx="6477000" cy="1143000"/>
          </a:xfrm>
          <a:prstGeom prst="rect">
            <a:avLst/>
          </a:prstGeom>
          <a:noFill/>
          <a:ln>
            <a:noFill/>
          </a:ln>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algn="l" eaLnBrk="1" hangingPunct="1"/>
            <a:r>
              <a:rPr lang="en-US" altLang="en-US" sz="2800">
                <a:latin typeface="Arial" panose="020B0604020202090204" pitchFamily="34" charset="0"/>
                <a:ea typeface="MS PGothic" panose="020B0600070205080204" pitchFamily="34" charset="-128"/>
                <a:cs typeface="Arial" panose="020B0604020202090204" pitchFamily="34" charset="0"/>
              </a:rPr>
              <a:t>1-3 Business rules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6835" y="228655"/>
            <a:ext cx="7337535" cy="1143000"/>
          </a:xfrm>
        </p:spPr>
        <p:txBody>
          <a:bodyPr/>
          <a:lstStyle/>
          <a:p>
            <a:r>
              <a:rPr lang="en-US" altLang="zh-CN" dirty="0">
                <a:ea typeface="MS PGothic"/>
              </a:rPr>
              <a:t>Database</a:t>
            </a:r>
            <a:r>
              <a:rPr lang="zh-CN" altLang="en-US" dirty="0">
                <a:ea typeface="MS PGothic"/>
              </a:rPr>
              <a:t> </a:t>
            </a:r>
            <a:r>
              <a:rPr lang="en-US" altLang="zh-CN" dirty="0">
                <a:ea typeface="MS PGothic"/>
              </a:rPr>
              <a:t>Design</a:t>
            </a:r>
            <a:r>
              <a:rPr lang="en-US" dirty="0">
                <a:ea typeface="MS PGothic"/>
              </a:rPr>
              <a:t> </a:t>
            </a:r>
            <a:br>
              <a:rPr lang="en-US" dirty="0">
                <a:ea typeface="MS PGothic"/>
              </a:rPr>
            </a:br>
            <a:endParaRPr lang="en-US" dirty="0"/>
          </a:p>
        </p:txBody>
      </p:sp>
      <p:sp>
        <p:nvSpPr>
          <p:cNvPr id="4" name="文本框 3"/>
          <p:cNvSpPr txBox="1"/>
          <p:nvPr/>
        </p:nvSpPr>
        <p:spPr>
          <a:xfrm>
            <a:off x="575310" y="1464310"/>
            <a:ext cx="7703185" cy="521970"/>
          </a:xfrm>
          <a:prstGeom prst="rect">
            <a:avLst/>
          </a:prstGeom>
          <a:noFill/>
        </p:spPr>
        <p:txBody>
          <a:bodyPr wrap="square" rtlCol="0">
            <a:spAutoFit/>
          </a:bodyPr>
          <a:lstStyle/>
          <a:p>
            <a:r>
              <a:rPr lang="en-US" altLang="en-US" sz="2800" b="1">
                <a:latin typeface="Arial Bold" panose="020B0604020202090204" charset="0"/>
                <a:cs typeface="Arial Bold" panose="020B0604020202090204" charset="0"/>
                <a:sym typeface="+mn-ea"/>
              </a:rPr>
              <a:t>2 Database entities and key design decision</a:t>
            </a:r>
            <a:endParaRPr lang="en-US" altLang="zh-CN" sz="2200"/>
          </a:p>
        </p:txBody>
      </p:sp>
      <p:pic>
        <p:nvPicPr>
          <p:cNvPr id="8" name="图片 7" descr="123"/>
          <p:cNvPicPr>
            <a:picLocks noChangeAspect="1"/>
          </p:cNvPicPr>
          <p:nvPr/>
        </p:nvPicPr>
        <p:blipFill>
          <a:blip r:embed="rId3"/>
          <a:stretch>
            <a:fillRect/>
          </a:stretch>
        </p:blipFill>
        <p:spPr>
          <a:xfrm>
            <a:off x="1319530" y="2078990"/>
            <a:ext cx="6654800" cy="46012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6835" y="228655"/>
            <a:ext cx="7337535" cy="1143000"/>
          </a:xfrm>
        </p:spPr>
        <p:txBody>
          <a:bodyPr/>
          <a:lstStyle/>
          <a:p>
            <a:r>
              <a:rPr lang="en-US" altLang="zh-CN" dirty="0">
                <a:ea typeface="MS PGothic"/>
              </a:rPr>
              <a:t>Database</a:t>
            </a:r>
            <a:r>
              <a:rPr lang="zh-CN" altLang="en-US" dirty="0">
                <a:ea typeface="MS PGothic"/>
              </a:rPr>
              <a:t> </a:t>
            </a:r>
            <a:r>
              <a:rPr lang="en-US" altLang="zh-CN" dirty="0">
                <a:ea typeface="MS PGothic"/>
              </a:rPr>
              <a:t>Design</a:t>
            </a:r>
            <a:r>
              <a:rPr lang="en-US" dirty="0">
                <a:ea typeface="MS PGothic"/>
              </a:rPr>
              <a:t> </a:t>
            </a:r>
            <a:br>
              <a:rPr lang="en-US" dirty="0">
                <a:ea typeface="MS PGothic"/>
              </a:rPr>
            </a:br>
            <a:endParaRPr lang="en-US" dirty="0"/>
          </a:p>
        </p:txBody>
      </p:sp>
      <p:sp>
        <p:nvSpPr>
          <p:cNvPr id="4" name="文本框 3"/>
          <p:cNvSpPr txBox="1"/>
          <p:nvPr/>
        </p:nvSpPr>
        <p:spPr>
          <a:xfrm>
            <a:off x="575310" y="1693545"/>
            <a:ext cx="7703185" cy="521970"/>
          </a:xfrm>
          <a:prstGeom prst="rect">
            <a:avLst/>
          </a:prstGeom>
          <a:noFill/>
        </p:spPr>
        <p:txBody>
          <a:bodyPr wrap="square" rtlCol="0">
            <a:spAutoFit/>
          </a:bodyPr>
          <a:lstStyle/>
          <a:p>
            <a:r>
              <a:rPr lang="en-US" altLang="en-US" sz="2800" b="1">
                <a:latin typeface="Arial Bold" panose="020B0604020202090204" charset="0"/>
                <a:cs typeface="Arial Bold" panose="020B0604020202090204" charset="0"/>
                <a:sym typeface="+mn-ea"/>
              </a:rPr>
              <a:t>2 Database entities and key design decision</a:t>
            </a:r>
            <a:endParaRPr lang="en-US" altLang="zh-CN" sz="2200"/>
          </a:p>
        </p:txBody>
      </p:sp>
      <p:sp>
        <p:nvSpPr>
          <p:cNvPr id="5" name="文本框 4"/>
          <p:cNvSpPr txBox="1"/>
          <p:nvPr/>
        </p:nvSpPr>
        <p:spPr>
          <a:xfrm>
            <a:off x="720725" y="2407285"/>
            <a:ext cx="7703185" cy="3815080"/>
          </a:xfrm>
          <a:prstGeom prst="rect">
            <a:avLst/>
          </a:prstGeom>
          <a:noFill/>
        </p:spPr>
        <p:txBody>
          <a:bodyPr wrap="square" rtlCol="0">
            <a:spAutoFit/>
          </a:bodyPr>
          <a:lstStyle/>
          <a:p>
            <a:r>
              <a:rPr lang="en-US" altLang="zh-CN" sz="2200" dirty="0"/>
              <a:t>1) As for the customer-related tables we use customer ID as the primary key to link with other tables, which include: Customer Location, </a:t>
            </a:r>
            <a:r>
              <a:rPr lang="en-US" altLang="zh-CN" sz="2200" dirty="0" err="1"/>
              <a:t>CustomerPersonalInfo</a:t>
            </a:r>
            <a:r>
              <a:rPr lang="en-US" altLang="zh-CN" sz="2200" dirty="0"/>
              <a:t>, Reviews and Subscribe.</a:t>
            </a:r>
          </a:p>
          <a:p>
            <a:endParaRPr lang="en-US" altLang="zh-CN" sz="2200" dirty="0"/>
          </a:p>
          <a:p>
            <a:r>
              <a:rPr lang="en-US" altLang="zh-CN" sz="2200" dirty="0"/>
              <a:t>2) For the Orders-related tables we use </a:t>
            </a:r>
            <a:r>
              <a:rPr lang="en-US" altLang="zh-CN" sz="2200" dirty="0" err="1"/>
              <a:t>OrderID</a:t>
            </a:r>
            <a:r>
              <a:rPr lang="en-US" altLang="zh-CN" sz="2200" dirty="0"/>
              <a:t> as the primary key. But we also have other primary keys to link tables, for example: we use </a:t>
            </a:r>
            <a:r>
              <a:rPr lang="en-US" altLang="zh-CN" sz="2200" dirty="0" err="1"/>
              <a:t>OrderaAddressID</a:t>
            </a:r>
            <a:r>
              <a:rPr lang="en-US" altLang="zh-CN" sz="2200" dirty="0"/>
              <a:t> as an FK to link </a:t>
            </a:r>
            <a:r>
              <a:rPr lang="en-US" altLang="zh-CN" sz="2200" dirty="0" err="1"/>
              <a:t>OrderLocation</a:t>
            </a:r>
            <a:r>
              <a:rPr lang="en-US" altLang="zh-CN" sz="2200" dirty="0"/>
              <a:t> table and Orders table. We also use </a:t>
            </a:r>
            <a:r>
              <a:rPr lang="en-US" altLang="zh-CN" sz="2200" dirty="0" err="1"/>
              <a:t>RetailerAddressID</a:t>
            </a:r>
            <a:r>
              <a:rPr lang="en-US" altLang="zh-CN" sz="2200" dirty="0"/>
              <a:t> to link Retailers and </a:t>
            </a:r>
            <a:r>
              <a:rPr lang="en-US" altLang="zh-CN" sz="2200" dirty="0" err="1"/>
              <a:t>RetailerLocation</a:t>
            </a:r>
            <a:r>
              <a:rPr lang="en-US" altLang="zh-CN" sz="2200" dirty="0"/>
              <a:t>.</a:t>
            </a:r>
          </a:p>
          <a:p>
            <a:endParaRPr lang="en-US" altLang="zh-CN" sz="2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5"/>
          <p:cNvSpPr>
            <a:spLocks noGrp="1"/>
          </p:cNvSpPr>
          <p:nvPr/>
        </p:nvSpPr>
        <p:spPr bwMode="auto">
          <a:xfrm>
            <a:off x="108549" y="2055263"/>
            <a:ext cx="9035451" cy="52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342900" indent="-342900" algn="l" defTabSz="457200" rtl="0" eaLnBrk="0" fontAlgn="base" hangingPunct="0">
              <a:spcBef>
                <a:spcPct val="20000"/>
              </a:spcBef>
              <a:spcAft>
                <a:spcPct val="0"/>
              </a:spcAft>
              <a:buFont typeface="Arial" panose="020B0604020202090204" pitchFamily="34" charset="0"/>
              <a:buChar char="•"/>
              <a:defRPr sz="2800" kern="1200">
                <a:solidFill>
                  <a:schemeClr val="tx1"/>
                </a:solidFill>
                <a:latin typeface="Arial" panose="020B0604020202090204"/>
                <a:ea typeface="MS PGothic" panose="020B0600070205080204" pitchFamily="34" charset="-128"/>
                <a:cs typeface="Arial" panose="020B0604020202090204"/>
              </a:defRPr>
            </a:lvl1pPr>
            <a:lvl2pPr marL="742950" indent="-285750" algn="l" defTabSz="457200" rtl="0" eaLnBrk="0" fontAlgn="base" hangingPunct="0">
              <a:spcBef>
                <a:spcPct val="20000"/>
              </a:spcBef>
              <a:spcAft>
                <a:spcPct val="0"/>
              </a:spcAft>
              <a:buFont typeface="Arial" panose="020B0604020202090204" pitchFamily="34" charset="0"/>
              <a:buChar char="•"/>
              <a:defRPr sz="2400" kern="1200">
                <a:solidFill>
                  <a:schemeClr val="tx1"/>
                </a:solidFill>
                <a:latin typeface="Arial" panose="020B0604020202090204"/>
                <a:ea typeface="MS PGothic" panose="020B0600070205080204" pitchFamily="34" charset="-128"/>
                <a:cs typeface="Arial" panose="020B0604020202090204"/>
              </a:defRPr>
            </a:lvl2pPr>
            <a:lvl3pPr marL="1143000" indent="-228600" algn="l" defTabSz="457200" rtl="0" eaLnBrk="0" fontAlgn="base" hangingPunct="0">
              <a:spcBef>
                <a:spcPct val="20000"/>
              </a:spcBef>
              <a:spcAft>
                <a:spcPct val="0"/>
              </a:spcAft>
              <a:buFont typeface="Lucida Grande" panose="020B0600040502020204" pitchFamily="4" charset="0"/>
              <a:buChar char="–"/>
              <a:defRPr sz="2000" kern="1200">
                <a:solidFill>
                  <a:schemeClr val="tx1"/>
                </a:solidFill>
                <a:latin typeface="Arial" panose="020B0604020202090204"/>
                <a:ea typeface="MS PGothic" panose="020B0600070205080204" pitchFamily="34" charset="-128"/>
                <a:cs typeface="Arial" panose="020B0604020202090204"/>
              </a:defRPr>
            </a:lvl3pPr>
            <a:lvl4pPr marL="1600200" indent="-228600" algn="l" defTabSz="457200" rtl="0" eaLnBrk="0" fontAlgn="base" hangingPunct="0">
              <a:spcBef>
                <a:spcPct val="20000"/>
              </a:spcBef>
              <a:spcAft>
                <a:spcPct val="0"/>
              </a:spcAft>
              <a:buFont typeface="Arial" panose="020B0604020202090204" pitchFamily="34" charset="0"/>
              <a:buChar char="•"/>
              <a:defRPr sz="1800" kern="1200">
                <a:solidFill>
                  <a:schemeClr val="tx1"/>
                </a:solidFill>
                <a:latin typeface="Arial" panose="020B0604020202090204"/>
                <a:ea typeface="MS PGothic" panose="020B0600070205080204" pitchFamily="34" charset="-128"/>
                <a:cs typeface="Arial" panose="020B0604020202090204"/>
              </a:defRPr>
            </a:lvl4pPr>
            <a:lvl5pPr marL="2057400" indent="-228600" algn="l" defTabSz="457200" rtl="0" eaLnBrk="0" fontAlgn="base" hangingPunct="0">
              <a:spcBef>
                <a:spcPct val="20000"/>
              </a:spcBef>
              <a:spcAft>
                <a:spcPct val="0"/>
              </a:spcAft>
              <a:buFont typeface="Arial" panose="020B0604020202090204" pitchFamily="34" charset="0"/>
              <a:buChar char="»"/>
              <a:defRPr sz="1800" kern="1200">
                <a:solidFill>
                  <a:schemeClr val="tx1"/>
                </a:solidFill>
                <a:latin typeface="Arial" panose="020B0604020202090204"/>
                <a:ea typeface="MS PGothic" panose="020B0600070205080204" pitchFamily="34" charset="-128"/>
                <a:cs typeface="Arial" panose="020B0604020202090204"/>
              </a:defRPr>
            </a:lvl5pPr>
            <a:lvl6pPr marL="2514600" indent="-228600" algn="l" defTabSz="457200" rtl="0" eaLnBrk="1" latinLnBrk="0" hangingPunct="1">
              <a:spcBef>
                <a:spcPct val="20000"/>
              </a:spcBef>
              <a:buFont typeface="Arial" panose="020B0604020202090204"/>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1800" kern="1200">
                <a:solidFill>
                  <a:schemeClr val="tx1"/>
                </a:solidFill>
                <a:latin typeface="+mn-lt"/>
                <a:ea typeface="+mn-ea"/>
                <a:cs typeface="+mn-cs"/>
              </a:defRPr>
            </a:lvl9pPr>
          </a:lstStyle>
          <a:p>
            <a:pPr marL="457200" lvl="1" indent="0">
              <a:buNone/>
            </a:pPr>
            <a:endParaRPr lang="en-US" sz="1400" dirty="0">
              <a:ea typeface="MS PGothic"/>
            </a:endParaRPr>
          </a:p>
          <a:p>
            <a:pPr marL="514350" indent="-457200">
              <a:buAutoNum type="arabicParenR"/>
            </a:pPr>
            <a:endParaRPr lang="en-US" altLang="en-US" sz="2000" dirty="0">
              <a:ea typeface="MS PGothic"/>
            </a:endParaRPr>
          </a:p>
          <a:p>
            <a:pPr marL="57150" indent="0">
              <a:buNone/>
            </a:pPr>
            <a:endParaRPr lang="en-US" altLang="en-US" sz="2000" dirty="0">
              <a:ea typeface="MS PGothic"/>
            </a:endParaRPr>
          </a:p>
          <a:p>
            <a:pPr marL="57150" indent="0">
              <a:buNone/>
            </a:pPr>
            <a:endParaRPr lang="en-US" altLang="en-US" sz="2000" dirty="0">
              <a:ea typeface="MS PGothic"/>
            </a:endParaRPr>
          </a:p>
        </p:txBody>
      </p:sp>
      <p:sp>
        <p:nvSpPr>
          <p:cNvPr id="2" name="文本框 1"/>
          <p:cNvSpPr txBox="1"/>
          <p:nvPr/>
        </p:nvSpPr>
        <p:spPr>
          <a:xfrm>
            <a:off x="699135" y="2299335"/>
            <a:ext cx="7579995" cy="3815080"/>
          </a:xfrm>
          <a:prstGeom prst="rect">
            <a:avLst/>
          </a:prstGeom>
          <a:noFill/>
        </p:spPr>
        <p:txBody>
          <a:bodyPr wrap="square" rtlCol="0" anchor="t">
            <a:spAutoFit/>
          </a:bodyPr>
          <a:lstStyle/>
          <a:p>
            <a:r>
              <a:rPr lang="en-US" altLang="zh-CN" sz="2200">
                <a:sym typeface="+mn-ea"/>
              </a:rPr>
              <a:t>3) As for the Product part, it's more complicated. Since we want to give all products a specific category, so we set a Category table and also a Subcategory table. </a:t>
            </a:r>
          </a:p>
          <a:p>
            <a:r>
              <a:rPr lang="en-US" altLang="zh-CN" sz="2200">
                <a:sym typeface="+mn-ea"/>
              </a:rPr>
              <a:t>For example: we set ProductCategoryID from 1101 to 1109 for the Category entity, in which we include skincare products such as mask, foundation and eyecream. We all know that different people have different skin types, so we also set a subcategory to distinguish their skin type such as dryness, oilness, normal, sensitive and so on. In this way, we assume that each customer only has one skin type and it helps us better understand our customers' demand.</a:t>
            </a:r>
          </a:p>
        </p:txBody>
      </p:sp>
      <p:sp>
        <p:nvSpPr>
          <p:cNvPr id="3" name="Title 1"/>
          <p:cNvSpPr>
            <a:spLocks noGrp="1"/>
          </p:cNvSpPr>
          <p:nvPr>
            <p:ph type="title"/>
          </p:nvPr>
        </p:nvSpPr>
        <p:spPr>
          <a:xfrm>
            <a:off x="1736835" y="228655"/>
            <a:ext cx="7337535" cy="1143000"/>
          </a:xfrm>
        </p:spPr>
        <p:txBody>
          <a:bodyPr/>
          <a:lstStyle/>
          <a:p>
            <a:r>
              <a:rPr lang="en-US" altLang="zh-CN" dirty="0">
                <a:ea typeface="MS PGothic"/>
              </a:rPr>
              <a:t>Database</a:t>
            </a:r>
            <a:r>
              <a:rPr lang="zh-CN" altLang="en-US" dirty="0">
                <a:ea typeface="MS PGothic"/>
              </a:rPr>
              <a:t> </a:t>
            </a:r>
            <a:r>
              <a:rPr lang="en-US" altLang="zh-CN" dirty="0">
                <a:ea typeface="MS PGothic"/>
              </a:rPr>
              <a:t>Design</a:t>
            </a:r>
            <a:r>
              <a:rPr lang="en-US" dirty="0">
                <a:ea typeface="MS PGothic"/>
              </a:rPr>
              <a:t> </a:t>
            </a:r>
            <a:br>
              <a:rPr lang="en-US" dirty="0">
                <a:ea typeface="MS PGothic"/>
              </a:rPr>
            </a:br>
            <a:endParaRPr lang="en-US" dirty="0"/>
          </a:p>
        </p:txBody>
      </p:sp>
      <p:sp>
        <p:nvSpPr>
          <p:cNvPr id="4" name="文本框 3"/>
          <p:cNvSpPr txBox="1"/>
          <p:nvPr/>
        </p:nvSpPr>
        <p:spPr>
          <a:xfrm>
            <a:off x="575310" y="1693545"/>
            <a:ext cx="7703185" cy="521970"/>
          </a:xfrm>
          <a:prstGeom prst="rect">
            <a:avLst/>
          </a:prstGeom>
          <a:noFill/>
        </p:spPr>
        <p:txBody>
          <a:bodyPr wrap="square" rtlCol="0">
            <a:spAutoFit/>
          </a:bodyPr>
          <a:lstStyle/>
          <a:p>
            <a:r>
              <a:rPr lang="en-US" altLang="en-US" sz="2800" b="1">
                <a:latin typeface="Arial Bold" panose="020B0604020202090204" charset="0"/>
                <a:cs typeface="Arial Bold" panose="020B0604020202090204" charset="0"/>
                <a:sym typeface="+mn-ea"/>
              </a:rPr>
              <a:t>2 Database entities and key design decision</a:t>
            </a:r>
            <a:endParaRPr lang="en-US" altLang="zh-CN" sz="220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8.2"/>
</p:tagLst>
</file>

<file path=ppt/theme/theme1.xml><?xml version="1.0" encoding="utf-8"?>
<a:theme xmlns:a="http://schemas.openxmlformats.org/drawingml/2006/main" name="LM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LMU.potx</Template>
  <TotalTime>583</TotalTime>
  <Words>1522</Words>
  <Application>Microsoft Macintosh PowerPoint</Application>
  <PresentationFormat>全屏显示(4:3)</PresentationFormat>
  <Paragraphs>146</Paragraphs>
  <Slides>24</Slides>
  <Notes>20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DengXian</vt:lpstr>
      <vt:lpstr>Arial Bold</vt:lpstr>
      <vt:lpstr>Slack-Lato</vt:lpstr>
      <vt:lpstr>Arial</vt:lpstr>
      <vt:lpstr>Calibri</vt:lpstr>
      <vt:lpstr>Helvetica</vt:lpstr>
      <vt:lpstr>Helvetica Neue</vt:lpstr>
      <vt:lpstr>Lucida Grande</vt:lpstr>
      <vt:lpstr>Times New Roman</vt:lpstr>
      <vt:lpstr>Wingdings</vt:lpstr>
      <vt:lpstr>LMU</vt:lpstr>
      <vt:lpstr>Group 6 SkinCare Products Database </vt:lpstr>
      <vt:lpstr>PowerPoint 演示文稿</vt:lpstr>
      <vt:lpstr>01  Database Design Document</vt:lpstr>
      <vt:lpstr>Background</vt:lpstr>
      <vt:lpstr>Background</vt:lpstr>
      <vt:lpstr>Database Design  </vt:lpstr>
      <vt:lpstr>Database Design  </vt:lpstr>
      <vt:lpstr>Database Design  </vt:lpstr>
      <vt:lpstr>Database Design  </vt:lpstr>
      <vt:lpstr>02     ERD Design</vt:lpstr>
      <vt:lpstr>PowerPoint 演示文稿</vt:lpstr>
      <vt:lpstr>03  The SQL DDL Statements for implementing our Database</vt:lpstr>
      <vt:lpstr>PowerPoint 演示文稿</vt:lpstr>
      <vt:lpstr>PowerPoint 演示文稿</vt:lpstr>
      <vt:lpstr>PowerPoint 演示文稿</vt:lpstr>
      <vt:lpstr>PowerPoint 演示文稿</vt:lpstr>
      <vt:lpstr>04  SQL View</vt:lpstr>
      <vt:lpstr>PowerPoint 演示文稿</vt:lpstr>
      <vt:lpstr>PowerPoint 演示文稿</vt:lpstr>
      <vt:lpstr>PowerPoint 演示文稿</vt:lpstr>
      <vt:lpstr>05 Report &amp; Visualization </vt:lpstr>
      <vt:lpstr>PowerPoint 演示文稿</vt:lpstr>
      <vt:lpstr>PowerPoint 演示文稿</vt:lpstr>
      <vt:lpstr>PowerPoint 演示文稿</vt:lpstr>
    </vt:vector>
  </TitlesOfParts>
  <Company>Metis 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Hugh McManus</dc:creator>
  <cp:lastModifiedBy>Yulin Hou</cp:lastModifiedBy>
  <cp:revision>344</cp:revision>
  <dcterms:created xsi:type="dcterms:W3CDTF">2022-12-03T03:20:22Z</dcterms:created>
  <dcterms:modified xsi:type="dcterms:W3CDTF">2022-12-07T03:12:26Z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